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8" r:id="rId23"/>
    <p:sldId id="277" r:id="rId24"/>
    <p:sldId id="279" r:id="rId25"/>
    <p:sldId id="280" r:id="rId26"/>
    <p:sldId id="281" r:id="rId27"/>
    <p:sldId id="282" r:id="rId28"/>
    <p:sldId id="283" r:id="rId29"/>
    <p:sldId id="284" r:id="rId30"/>
    <p:sldId id="285" r:id="rId31"/>
    <p:sldId id="286" r:id="rId32"/>
    <p:sldId id="287" r:id="rId3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13.03.2023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13.03.2023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13.03.2023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13.03.2023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13.03.2023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13.03.2023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13.03.2023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13.03.2023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13.03.2023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13.03.2023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13.03.2023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13.03.2023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ru-RU" b="1" i="1" dirty="0" smtClean="0">
                <a:solidFill>
                  <a:srgbClr val="002060"/>
                </a:solidFill>
                <a:latin typeface="Times New Roman" pitchFamily="18" charset="0"/>
                <a:cs typeface="Times New Roman" pitchFamily="18" charset="0"/>
              </a:rPr>
              <a:t>Энтомофаги вредителей злаковых и бобовых растений. </a:t>
            </a:r>
            <a:endParaRPr lang="ru-RU" b="1" i="1" dirty="0">
              <a:solidFill>
                <a:srgbClr val="002060"/>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14290"/>
            <a:ext cx="8786874" cy="6286544"/>
          </a:xfrm>
        </p:spPr>
        <p:txBody>
          <a:bodyPr>
            <a:normAutofit fontScale="70000" lnSpcReduction="20000"/>
          </a:bodyPr>
          <a:lstStyle/>
          <a:p>
            <a:pPr marL="0" indent="342900">
              <a:lnSpc>
                <a:spcPct val="120000"/>
              </a:lnSpc>
              <a:spcBef>
                <a:spcPts val="0"/>
              </a:spcBef>
              <a:buNone/>
            </a:pPr>
            <a:r>
              <a:rPr lang="ru-RU" b="1" dirty="0" smtClean="0">
                <a:solidFill>
                  <a:srgbClr val="002060"/>
                </a:solidFill>
                <a:latin typeface="Times New Roman" pitchFamily="18" charset="0"/>
                <a:cs typeface="Times New Roman" pitchFamily="18" charset="0"/>
              </a:rPr>
              <a:t>1.3. Энтомофаги подгрызающих совок</a:t>
            </a:r>
            <a:r>
              <a:rPr lang="ru-RU" dirty="0" smtClean="0">
                <a:solidFill>
                  <a:srgbClr val="002060"/>
                </a:solidFill>
                <a:latin typeface="Times New Roman" pitchFamily="18" charset="0"/>
                <a:cs typeface="Times New Roman" pitchFamily="18" charset="0"/>
              </a:rPr>
              <a:t> Из подгрызающих совок наибольшее значение имеет озимая. Паразитирующие на подгрызающих совках виды - полифаги и широкие </a:t>
            </a:r>
            <a:r>
              <a:rPr lang="ru-RU" dirty="0" err="1" smtClean="0">
                <a:solidFill>
                  <a:srgbClr val="002060"/>
                </a:solidFill>
                <a:latin typeface="Times New Roman" pitchFamily="18" charset="0"/>
                <a:cs typeface="Times New Roman" pitchFamily="18" charset="0"/>
              </a:rPr>
              <a:t>олигофаги</a:t>
            </a:r>
            <a:r>
              <a:rPr lang="ru-RU" dirty="0" smtClean="0">
                <a:solidFill>
                  <a:srgbClr val="002060"/>
                </a:solidFill>
                <a:latin typeface="Times New Roman" pitchFamily="18" charset="0"/>
                <a:cs typeface="Times New Roman" pitchFamily="18" charset="0"/>
              </a:rPr>
              <a:t>. К ним относятся паразиты яиц, гусениц и куколок.</a:t>
            </a:r>
          </a:p>
          <a:p>
            <a:pPr marL="0" indent="342900">
              <a:lnSpc>
                <a:spcPct val="120000"/>
              </a:lnSpc>
              <a:spcBef>
                <a:spcPts val="0"/>
              </a:spcBef>
              <a:buNone/>
            </a:pP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Трихограмма</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Trichogramma</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evanescens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Westw</a:t>
            </a:r>
            <a:r>
              <a:rPr lang="ru-RU" dirty="0" smtClean="0">
                <a:solidFill>
                  <a:srgbClr val="002060"/>
                </a:solidFill>
                <a:latin typeface="Times New Roman" pitchFamily="18" charset="0"/>
                <a:cs typeface="Times New Roman" pitchFamily="18" charset="0"/>
              </a:rPr>
              <a:t>., T. </a:t>
            </a:r>
            <a:r>
              <a:rPr lang="ru-RU" dirty="0" err="1" smtClean="0">
                <a:solidFill>
                  <a:srgbClr val="002060"/>
                </a:solidFill>
                <a:latin typeface="Times New Roman" pitchFamily="18" charset="0"/>
                <a:cs typeface="Times New Roman" pitchFamily="18" charset="0"/>
              </a:rPr>
              <a:t>Pintoi</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Tog</a:t>
            </a:r>
            <a:r>
              <a:rPr lang="ru-RU" dirty="0" smtClean="0">
                <a:solidFill>
                  <a:srgbClr val="002060"/>
                </a:solidFill>
                <a:latin typeface="Times New Roman" pitchFamily="18" charset="0"/>
                <a:cs typeface="Times New Roman" pitchFamily="18" charset="0"/>
              </a:rPr>
              <a:t>., сем. </a:t>
            </a:r>
            <a:r>
              <a:rPr lang="ru-RU" dirty="0" err="1" smtClean="0">
                <a:solidFill>
                  <a:srgbClr val="002060"/>
                </a:solidFill>
                <a:latin typeface="Times New Roman" pitchFamily="18" charset="0"/>
                <a:cs typeface="Times New Roman" pitchFamily="18" charset="0"/>
              </a:rPr>
              <a:t>Trichogrammatidae</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отр</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Hymenoptera</a:t>
            </a:r>
            <a:r>
              <a:rPr lang="ru-RU" dirty="0" smtClean="0">
                <a:solidFill>
                  <a:srgbClr val="002060"/>
                </a:solidFill>
                <a:latin typeface="Times New Roman" pitchFamily="18" charset="0"/>
                <a:cs typeface="Times New Roman" pitchFamily="18" charset="0"/>
              </a:rPr>
              <a:t>). Виды </a:t>
            </a:r>
            <a:r>
              <a:rPr lang="ru-RU" dirty="0" err="1" smtClean="0">
                <a:solidFill>
                  <a:srgbClr val="002060"/>
                </a:solidFill>
                <a:latin typeface="Times New Roman" pitchFamily="18" charset="0"/>
                <a:cs typeface="Times New Roman" pitchFamily="18" charset="0"/>
              </a:rPr>
              <a:t>трихограммы</a:t>
            </a:r>
            <a:r>
              <a:rPr lang="ru-RU" dirty="0" smtClean="0">
                <a:solidFill>
                  <a:srgbClr val="002060"/>
                </a:solidFill>
                <a:latin typeface="Times New Roman" pitchFamily="18" charset="0"/>
                <a:cs typeface="Times New Roman" pitchFamily="18" charset="0"/>
              </a:rPr>
              <a:t> ведут приземный образ жизни и перемещаются по почве и растениям, делая короткие перелеты; заселяют низкорослые растения; на кукурузе концентрируются преимущественно в нижней части растения; заражают вредителей полевых и овощных культур. </a:t>
            </a:r>
          </a:p>
          <a:p>
            <a:pPr marL="0" indent="342900">
              <a:lnSpc>
                <a:spcPct val="120000"/>
              </a:lnSpc>
              <a:spcBef>
                <a:spcPts val="0"/>
              </a:spcBef>
              <a:buNone/>
            </a:pPr>
            <a:r>
              <a:rPr lang="ru-RU" dirty="0" smtClean="0">
                <a:solidFill>
                  <a:srgbClr val="002060"/>
                </a:solidFill>
                <a:latin typeface="Times New Roman" pitchFamily="18" charset="0"/>
                <a:cs typeface="Times New Roman" pitchFamily="18" charset="0"/>
              </a:rPr>
              <a:t>Самки откладывают яйца в яйца хозяина. В яйцах совок развивается по 2...4 личинки паразита. Окукливается </a:t>
            </a:r>
            <a:r>
              <a:rPr lang="ru-RU" dirty="0" err="1" smtClean="0">
                <a:solidFill>
                  <a:srgbClr val="002060"/>
                </a:solidFill>
                <a:latin typeface="Times New Roman" pitchFamily="18" charset="0"/>
                <a:cs typeface="Times New Roman" pitchFamily="18" charset="0"/>
              </a:rPr>
              <a:t>трихограмма</a:t>
            </a:r>
            <a:r>
              <a:rPr lang="ru-RU" dirty="0" smtClean="0">
                <a:solidFill>
                  <a:srgbClr val="002060"/>
                </a:solidFill>
                <a:latin typeface="Times New Roman" pitchFamily="18" charset="0"/>
                <a:cs typeface="Times New Roman" pitchFamily="18" charset="0"/>
              </a:rPr>
              <a:t> внутри яйца хозяина. Самцы вылетают раньше самок. У всех видов </a:t>
            </a:r>
            <a:r>
              <a:rPr lang="ru-RU" dirty="0" err="1" smtClean="0">
                <a:solidFill>
                  <a:srgbClr val="002060"/>
                </a:solidFill>
                <a:latin typeface="Times New Roman" pitchFamily="18" charset="0"/>
                <a:cs typeface="Times New Roman" pitchFamily="18" charset="0"/>
              </a:rPr>
              <a:t>трихограмм</a:t>
            </a:r>
            <a:r>
              <a:rPr lang="ru-RU" dirty="0" smtClean="0">
                <a:solidFill>
                  <a:srgbClr val="002060"/>
                </a:solidFill>
                <a:latin typeface="Times New Roman" pitchFamily="18" charset="0"/>
                <a:cs typeface="Times New Roman" pitchFamily="18" charset="0"/>
              </a:rPr>
              <a:t> в потомстве преобладают самки. </a:t>
            </a:r>
          </a:p>
          <a:p>
            <a:pPr marL="0" indent="342900">
              <a:lnSpc>
                <a:spcPct val="120000"/>
              </a:lnSpc>
              <a:spcBef>
                <a:spcPts val="0"/>
              </a:spcBef>
              <a:buNone/>
            </a:pPr>
            <a:r>
              <a:rPr lang="ru-RU" dirty="0" err="1" smtClean="0">
                <a:solidFill>
                  <a:srgbClr val="002060"/>
                </a:solidFill>
                <a:latin typeface="Times New Roman" pitchFamily="18" charset="0"/>
                <a:cs typeface="Times New Roman" pitchFamily="18" charset="0"/>
              </a:rPr>
              <a:t>Трихограмму</a:t>
            </a:r>
            <a:r>
              <a:rPr lang="ru-RU" dirty="0" smtClean="0">
                <a:solidFill>
                  <a:srgbClr val="002060"/>
                </a:solidFill>
                <a:latin typeface="Times New Roman" pitchFamily="18" charset="0"/>
                <a:cs typeface="Times New Roman" pitchFamily="18" charset="0"/>
              </a:rPr>
              <a:t> разводят в </a:t>
            </a:r>
            <a:r>
              <a:rPr lang="ru-RU" dirty="0" err="1" smtClean="0">
                <a:solidFill>
                  <a:srgbClr val="002060"/>
                </a:solidFill>
                <a:latin typeface="Times New Roman" pitchFamily="18" charset="0"/>
                <a:cs typeface="Times New Roman" pitchFamily="18" charset="0"/>
              </a:rPr>
              <a:t>биолабораториях</a:t>
            </a:r>
            <a:r>
              <a:rPr lang="ru-RU" dirty="0" smtClean="0">
                <a:solidFill>
                  <a:srgbClr val="002060"/>
                </a:solidFill>
                <a:latin typeface="Times New Roman" pitchFamily="18" charset="0"/>
                <a:cs typeface="Times New Roman" pitchFamily="18" charset="0"/>
              </a:rPr>
              <a:t> искусственно на яйцах зерновой моли. Применяют 2-кратные массовые выпуски энтомофага в период откладки яиц вредителями с нормой расхода 4-6 г яиц зерновой моли, зараженных </a:t>
            </a:r>
            <a:r>
              <a:rPr lang="ru-RU" dirty="0" err="1" smtClean="0">
                <a:solidFill>
                  <a:srgbClr val="002060"/>
                </a:solidFill>
                <a:latin typeface="Times New Roman" pitchFamily="18" charset="0"/>
                <a:cs typeface="Times New Roman" pitchFamily="18" charset="0"/>
              </a:rPr>
              <a:t>трихограммой</a:t>
            </a:r>
            <a:r>
              <a:rPr lang="ru-RU" dirty="0" smtClean="0">
                <a:solidFill>
                  <a:srgbClr val="002060"/>
                </a:solidFill>
                <a:latin typeface="Times New Roman" pitchFamily="18" charset="0"/>
                <a:cs typeface="Times New Roman" pitchFamily="18" charset="0"/>
              </a:rPr>
              <a:t> на 1 га. </a:t>
            </a: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85728"/>
            <a:ext cx="8715436" cy="6286544"/>
          </a:xfrm>
        </p:spPr>
        <p:txBody>
          <a:bodyPr>
            <a:normAutofit fontScale="85000" lnSpcReduction="10000"/>
          </a:bodyPr>
          <a:lstStyle/>
          <a:p>
            <a:pPr marL="0" indent="342900">
              <a:lnSpc>
                <a:spcPct val="110000"/>
              </a:lnSpc>
              <a:spcBef>
                <a:spcPts val="0"/>
              </a:spcBef>
              <a:buNone/>
            </a:pPr>
            <a:r>
              <a:rPr lang="ru-RU" b="1" dirty="0" smtClean="0">
                <a:solidFill>
                  <a:srgbClr val="002060"/>
                </a:solidFill>
                <a:latin typeface="Times New Roman" pitchFamily="18" charset="0"/>
                <a:cs typeface="Times New Roman" pitchFamily="18" charset="0"/>
              </a:rPr>
              <a:t>1.4. Энтомофаги злаковых мух </a:t>
            </a:r>
            <a:r>
              <a:rPr lang="ru-RU" dirty="0" smtClean="0">
                <a:solidFill>
                  <a:srgbClr val="002060"/>
                </a:solidFill>
                <a:latin typeface="Times New Roman" pitchFamily="18" charset="0"/>
                <a:cs typeface="Times New Roman" pitchFamily="18" charset="0"/>
              </a:rPr>
              <a:t>Из естественных врагов гессенской мухи известны более 40 видов, шведских мух - 19 видов. </a:t>
            </a:r>
            <a:r>
              <a:rPr lang="ru-RU" dirty="0" err="1" smtClean="0">
                <a:solidFill>
                  <a:srgbClr val="002060"/>
                </a:solidFill>
                <a:latin typeface="Times New Roman" pitchFamily="18" charset="0"/>
                <a:cs typeface="Times New Roman" pitchFamily="18" charset="0"/>
              </a:rPr>
              <a:t>Платигастер</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Platygaster</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hiemalis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Forb</a:t>
            </a:r>
            <a:r>
              <a:rPr lang="ru-RU" dirty="0" smtClean="0">
                <a:solidFill>
                  <a:srgbClr val="002060"/>
                </a:solidFill>
                <a:latin typeface="Times New Roman" pitchFamily="18" charset="0"/>
                <a:cs typeface="Times New Roman" pitchFamily="18" charset="0"/>
              </a:rPr>
              <a:t>., сем. </a:t>
            </a:r>
            <a:r>
              <a:rPr lang="ru-RU" dirty="0" err="1" smtClean="0">
                <a:solidFill>
                  <a:srgbClr val="002060"/>
                </a:solidFill>
                <a:latin typeface="Times New Roman" pitchFamily="18" charset="0"/>
                <a:cs typeface="Times New Roman" pitchFamily="18" charset="0"/>
              </a:rPr>
              <a:t>Platygastridae</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отр</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Hymenoptera</a:t>
            </a:r>
            <a:r>
              <a:rPr lang="ru-RU" dirty="0" smtClean="0">
                <a:solidFill>
                  <a:srgbClr val="002060"/>
                </a:solidFill>
                <a:latin typeface="Times New Roman" pitchFamily="18" charset="0"/>
                <a:cs typeface="Times New Roman" pitchFamily="18" charset="0"/>
              </a:rPr>
              <a:t>). Паразит яиц и личинок гессенской мухи. Развивается за сезон в трех поколениях. Зимуют взрослые личинки в </a:t>
            </a:r>
            <a:r>
              <a:rPr lang="ru-RU" dirty="0" err="1" smtClean="0">
                <a:solidFill>
                  <a:srgbClr val="002060"/>
                </a:solidFill>
                <a:latin typeface="Times New Roman" pitchFamily="18" charset="0"/>
                <a:cs typeface="Times New Roman" pitchFamily="18" charset="0"/>
              </a:rPr>
              <a:t>пупариях</a:t>
            </a:r>
            <a:r>
              <a:rPr lang="ru-RU" dirty="0" smtClean="0">
                <a:solidFill>
                  <a:srgbClr val="002060"/>
                </a:solidFill>
                <a:latin typeface="Times New Roman" pitchFamily="18" charset="0"/>
                <a:cs typeface="Times New Roman" pitchFamily="18" charset="0"/>
              </a:rPr>
              <a:t> вредителя. Имаго вылетают во второй половине массовой откладки яиц гессенской мухой. При питании нектаром цветков продолжительность жизни самок увеличивается до 6 дней. Самки заражают яйца и </a:t>
            </a:r>
            <a:r>
              <a:rPr lang="ru-RU" dirty="0" err="1" smtClean="0">
                <a:solidFill>
                  <a:srgbClr val="002060"/>
                </a:solidFill>
                <a:latin typeface="Times New Roman" pitchFamily="18" charset="0"/>
                <a:cs typeface="Times New Roman" pitchFamily="18" charset="0"/>
              </a:rPr>
              <a:t>отрождающихся</a:t>
            </a:r>
            <a:r>
              <a:rPr lang="ru-RU" dirty="0" smtClean="0">
                <a:solidFill>
                  <a:srgbClr val="002060"/>
                </a:solidFill>
                <a:latin typeface="Times New Roman" pitchFamily="18" charset="0"/>
                <a:cs typeface="Times New Roman" pitchFamily="18" charset="0"/>
              </a:rPr>
              <a:t> личинок мухи. Развитие паразита происходит в личинке и далее в </a:t>
            </a:r>
            <a:r>
              <a:rPr lang="ru-RU" dirty="0" err="1" smtClean="0">
                <a:solidFill>
                  <a:srgbClr val="002060"/>
                </a:solidFill>
                <a:latin typeface="Times New Roman" pitchFamily="18" charset="0"/>
                <a:cs typeface="Times New Roman" pitchFamily="18" charset="0"/>
              </a:rPr>
              <a:t>пупарии</a:t>
            </a:r>
            <a:r>
              <a:rPr lang="ru-RU" dirty="0" smtClean="0">
                <a:solidFill>
                  <a:srgbClr val="002060"/>
                </a:solidFill>
                <a:latin typeface="Times New Roman" pitchFamily="18" charset="0"/>
                <a:cs typeface="Times New Roman" pitchFamily="18" charset="0"/>
              </a:rPr>
              <a:t> хозяина. В одном </a:t>
            </a:r>
            <a:r>
              <a:rPr lang="ru-RU" dirty="0" err="1" smtClean="0">
                <a:solidFill>
                  <a:srgbClr val="002060"/>
                </a:solidFill>
                <a:latin typeface="Times New Roman" pitchFamily="18" charset="0"/>
                <a:cs typeface="Times New Roman" pitchFamily="18" charset="0"/>
              </a:rPr>
              <a:t>пупарии</a:t>
            </a:r>
            <a:r>
              <a:rPr lang="ru-RU" dirty="0" smtClean="0">
                <a:solidFill>
                  <a:srgbClr val="002060"/>
                </a:solidFill>
                <a:latin typeface="Times New Roman" pitchFamily="18" charset="0"/>
                <a:cs typeface="Times New Roman" pitchFamily="18" charset="0"/>
              </a:rPr>
              <a:t> паразитирует до 10 личинок </a:t>
            </a:r>
            <a:r>
              <a:rPr lang="ru-RU" dirty="0" err="1" smtClean="0">
                <a:solidFill>
                  <a:srgbClr val="002060"/>
                </a:solidFill>
                <a:latin typeface="Times New Roman" pitchFamily="18" charset="0"/>
                <a:cs typeface="Times New Roman" pitchFamily="18" charset="0"/>
              </a:rPr>
              <a:t>платигастера</a:t>
            </a:r>
            <a:r>
              <a:rPr lang="ru-RU" dirty="0" smtClean="0">
                <a:solidFill>
                  <a:srgbClr val="002060"/>
                </a:solidFill>
                <a:latin typeface="Times New Roman" pitchFamily="18" charset="0"/>
                <a:cs typeface="Times New Roman" pitchFamily="18" charset="0"/>
              </a:rPr>
              <a:t>. Зараженность гессенской мухи личинками паразита достигает 40 %.</a:t>
            </a: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44" y="285728"/>
            <a:ext cx="8858312" cy="6429420"/>
          </a:xfrm>
        </p:spPr>
        <p:txBody>
          <a:bodyPr>
            <a:normAutofit fontScale="55000" lnSpcReduction="20000"/>
          </a:bodyPr>
          <a:lstStyle/>
          <a:p>
            <a:pPr marL="0" indent="342900">
              <a:lnSpc>
                <a:spcPct val="120000"/>
              </a:lnSpc>
              <a:spcBef>
                <a:spcPts val="0"/>
              </a:spcBef>
              <a:buNone/>
            </a:pPr>
            <a:r>
              <a:rPr lang="ru-RU" b="1" dirty="0" err="1" smtClean="0">
                <a:solidFill>
                  <a:srgbClr val="002060"/>
                </a:solidFill>
                <a:latin typeface="Times New Roman" pitchFamily="18" charset="0"/>
                <a:cs typeface="Times New Roman" pitchFamily="18" charset="0"/>
              </a:rPr>
              <a:t>Трихомалус</a:t>
            </a:r>
            <a:r>
              <a:rPr lang="ru-RU" b="1" dirty="0" smtClean="0">
                <a:solidFill>
                  <a:srgbClr val="002060"/>
                </a:solidFill>
                <a:latin typeface="Times New Roman" pitchFamily="18" charset="0"/>
                <a:cs typeface="Times New Roman" pitchFamily="18" charset="0"/>
              </a:rPr>
              <a:t> </a:t>
            </a:r>
            <a:r>
              <a:rPr lang="ru-RU" dirty="0" smtClean="0">
                <a:solidFill>
                  <a:srgbClr val="002060"/>
                </a:solidFill>
                <a:latin typeface="Times New Roman" pitchFamily="18" charset="0"/>
                <a:cs typeface="Times New Roman" pitchFamily="18" charset="0"/>
              </a:rPr>
              <a:t>(</a:t>
            </a:r>
            <a:r>
              <a:rPr lang="ru-RU" dirty="0" err="1" smtClean="0">
                <a:solidFill>
                  <a:srgbClr val="002060"/>
                </a:solidFill>
                <a:latin typeface="Times New Roman" pitchFamily="18" charset="0"/>
                <a:cs typeface="Times New Roman" pitchFamily="18" charset="0"/>
              </a:rPr>
              <a:t>Trichomalus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cristatus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Foerst</a:t>
            </a:r>
            <a:r>
              <a:rPr lang="ru-RU" dirty="0" smtClean="0">
                <a:solidFill>
                  <a:srgbClr val="002060"/>
                </a:solidFill>
                <a:latin typeface="Times New Roman" pitchFamily="18" charset="0"/>
                <a:cs typeface="Times New Roman" pitchFamily="18" charset="0"/>
              </a:rPr>
              <a:t>., сем. </a:t>
            </a:r>
            <a:r>
              <a:rPr lang="ru-RU" dirty="0" err="1" smtClean="0">
                <a:solidFill>
                  <a:srgbClr val="002060"/>
                </a:solidFill>
                <a:latin typeface="Times New Roman" pitchFamily="18" charset="0"/>
                <a:cs typeface="Times New Roman" pitchFamily="18" charset="0"/>
              </a:rPr>
              <a:t>Pteromalidae</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отр</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Hymenoptera</a:t>
            </a:r>
            <a:r>
              <a:rPr lang="ru-RU" dirty="0" smtClean="0">
                <a:solidFill>
                  <a:srgbClr val="002060"/>
                </a:solidFill>
                <a:latin typeface="Times New Roman" pitchFamily="18" charset="0"/>
                <a:cs typeface="Times New Roman" pitchFamily="18" charset="0"/>
              </a:rPr>
              <a:t>). Наиболее эффективный паразит шведских мух. Зимуют личинки в теле личинок вредителя. Самки вылетают весной с частью сформировавшихся яиц и после спаривания начинают их откладку. За сезон развиваются 2-3 поколения паразита. В Новосибирской и Томской областях </a:t>
            </a:r>
            <a:r>
              <a:rPr lang="ru-RU" dirty="0" err="1" smtClean="0">
                <a:solidFill>
                  <a:srgbClr val="002060"/>
                </a:solidFill>
                <a:latin typeface="Times New Roman" pitchFamily="18" charset="0"/>
                <a:cs typeface="Times New Roman" pitchFamily="18" charset="0"/>
              </a:rPr>
              <a:t>трихомалус</a:t>
            </a:r>
            <a:r>
              <a:rPr lang="ru-RU" dirty="0" smtClean="0">
                <a:solidFill>
                  <a:srgbClr val="002060"/>
                </a:solidFill>
                <a:latin typeface="Times New Roman" pitchFamily="18" charset="0"/>
                <a:cs typeface="Times New Roman" pitchFamily="18" charset="0"/>
              </a:rPr>
              <a:t> заселяет до 51,3 % особей шведских мух. </a:t>
            </a:r>
            <a:r>
              <a:rPr lang="ru-RU" dirty="0" err="1" smtClean="0">
                <a:solidFill>
                  <a:srgbClr val="002060"/>
                </a:solidFill>
                <a:latin typeface="Times New Roman" pitchFamily="18" charset="0"/>
                <a:cs typeface="Times New Roman" pitchFamily="18" charset="0"/>
              </a:rPr>
              <a:t>Роптромерис</a:t>
            </a:r>
            <a:r>
              <a:rPr lang="ru-RU" dirty="0" smtClean="0">
                <a:solidFill>
                  <a:srgbClr val="002060"/>
                </a:solidFill>
                <a:latin typeface="Times New Roman" pitchFamily="18" charset="0"/>
                <a:cs typeface="Times New Roman" pitchFamily="18" charset="0"/>
              </a:rPr>
              <a:t> — </a:t>
            </a:r>
            <a:r>
              <a:rPr lang="ru-RU" dirty="0" err="1" smtClean="0">
                <a:solidFill>
                  <a:srgbClr val="002060"/>
                </a:solidFill>
                <a:latin typeface="Times New Roman" pitchFamily="18" charset="0"/>
                <a:cs typeface="Times New Roman" pitchFamily="18" charset="0"/>
              </a:rPr>
              <a:t>Rhoptromeris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heptoma</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Htg</a:t>
            </a:r>
            <a:r>
              <a:rPr lang="ru-RU" dirty="0" smtClean="0">
                <a:solidFill>
                  <a:srgbClr val="002060"/>
                </a:solidFill>
                <a:latin typeface="Times New Roman" pitchFamily="18" charset="0"/>
                <a:cs typeface="Times New Roman" pitchFamily="18" charset="0"/>
              </a:rPr>
              <a:t>. (сем. </a:t>
            </a:r>
            <a:r>
              <a:rPr lang="ru-RU" dirty="0" err="1" smtClean="0">
                <a:solidFill>
                  <a:srgbClr val="002060"/>
                </a:solidFill>
                <a:latin typeface="Times New Roman" pitchFamily="18" charset="0"/>
                <a:cs typeface="Times New Roman" pitchFamily="18" charset="0"/>
              </a:rPr>
              <a:t>Eucoliidae</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отр</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Hymenoptera</a:t>
            </a:r>
            <a:r>
              <a:rPr lang="ru-RU" dirty="0" smtClean="0">
                <a:solidFill>
                  <a:srgbClr val="002060"/>
                </a:solidFill>
                <a:latin typeface="Times New Roman" pitchFamily="18" charset="0"/>
                <a:cs typeface="Times New Roman" pitchFamily="18" charset="0"/>
              </a:rPr>
              <a:t>). Паразит личинок шведских мух. Зимуют личинки в теле взрослых личинок вредителя. Окукливаются в </a:t>
            </a:r>
            <a:r>
              <a:rPr lang="ru-RU" dirty="0" err="1" smtClean="0">
                <a:solidFill>
                  <a:srgbClr val="002060"/>
                </a:solidFill>
                <a:latin typeface="Times New Roman" pitchFamily="18" charset="0"/>
                <a:cs typeface="Times New Roman" pitchFamily="18" charset="0"/>
              </a:rPr>
              <a:t>пупариях</a:t>
            </a:r>
            <a:r>
              <a:rPr lang="ru-RU" dirty="0" smtClean="0">
                <a:solidFill>
                  <a:srgbClr val="002060"/>
                </a:solidFill>
                <a:latin typeface="Times New Roman" pitchFamily="18" charset="0"/>
                <a:cs typeface="Times New Roman" pitchFamily="18" charset="0"/>
              </a:rPr>
              <a:t> хозяина, из которых через 2...3 дня вылетают взрослые паразиты. Потенциальная плодовитость самок при наличии углеводного питания — 63...69 яиц, продолжительность жизни — до 73 дней. Самки откладывают яйца в личинок шведских мух 1...2-го возрастов. В первый период после </a:t>
            </a:r>
            <a:r>
              <a:rPr lang="ru-RU" dirty="0" err="1" smtClean="0">
                <a:solidFill>
                  <a:srgbClr val="002060"/>
                </a:solidFill>
                <a:latin typeface="Times New Roman" pitchFamily="18" charset="0"/>
                <a:cs typeface="Times New Roman" pitchFamily="18" charset="0"/>
              </a:rPr>
              <a:t>отрождения</a:t>
            </a:r>
            <a:r>
              <a:rPr lang="ru-RU" dirty="0" smtClean="0">
                <a:solidFill>
                  <a:srgbClr val="002060"/>
                </a:solidFill>
                <a:latin typeface="Times New Roman" pitchFamily="18" charset="0"/>
                <a:cs typeface="Times New Roman" pitchFamily="18" charset="0"/>
              </a:rPr>
              <a:t> личинки паразита питаются </a:t>
            </a:r>
            <a:r>
              <a:rPr lang="ru-RU" dirty="0" err="1" smtClean="0">
                <a:solidFill>
                  <a:srgbClr val="002060"/>
                </a:solidFill>
                <a:latin typeface="Times New Roman" pitchFamily="18" charset="0"/>
                <a:cs typeface="Times New Roman" pitchFamily="18" charset="0"/>
              </a:rPr>
              <a:t>гемолимфой</a:t>
            </a:r>
            <a:r>
              <a:rPr lang="ru-RU" dirty="0" smtClean="0">
                <a:solidFill>
                  <a:srgbClr val="002060"/>
                </a:solidFill>
                <a:latin typeface="Times New Roman" pitchFamily="18" charset="0"/>
                <a:cs typeface="Times New Roman" pitchFamily="18" charset="0"/>
              </a:rPr>
              <a:t> хозяина, после окукливания мух переходят на питание куколкой. К моменту окукливания почти полностью уничтожают тело хозяина. В природных условиях развитие одной генерации паразита продолжается 35...66 дней. Заселяет до 4,9 % личинок шведских мух. </a:t>
            </a:r>
          </a:p>
          <a:p>
            <a:pPr marL="0" indent="342900">
              <a:lnSpc>
                <a:spcPct val="120000"/>
              </a:lnSpc>
              <a:spcBef>
                <a:spcPts val="0"/>
              </a:spcBef>
              <a:buNone/>
            </a:pPr>
            <a:r>
              <a:rPr lang="ru-RU" dirty="0" smtClean="0">
                <a:solidFill>
                  <a:srgbClr val="002060"/>
                </a:solidFill>
                <a:latin typeface="Times New Roman" pitchFamily="18" charset="0"/>
                <a:cs typeface="Times New Roman" pitchFamily="18" charset="0"/>
              </a:rPr>
              <a:t>В условиях Западной Сибири </a:t>
            </a:r>
            <a:r>
              <a:rPr lang="ru-RU" dirty="0" err="1" smtClean="0">
                <a:solidFill>
                  <a:srgbClr val="002060"/>
                </a:solidFill>
                <a:latin typeface="Times New Roman" pitchFamily="18" charset="0"/>
                <a:cs typeface="Times New Roman" pitchFamily="18" charset="0"/>
              </a:rPr>
              <a:t>роптромерис</a:t>
            </a:r>
            <a:r>
              <a:rPr lang="ru-RU" dirty="0" smtClean="0">
                <a:solidFill>
                  <a:srgbClr val="002060"/>
                </a:solidFill>
                <a:latin typeface="Times New Roman" pitchFamily="18" charset="0"/>
                <a:cs typeface="Times New Roman" pitchFamily="18" charset="0"/>
              </a:rPr>
              <a:t> развивается в трех поколениях. В первой половине сезона более многочислен на посевах яровых злаков, в конце лета мигрирует на посевы озимых злаков и многолетних злаковых трав, где и зимует. </a:t>
            </a: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285728"/>
            <a:ext cx="8572560" cy="6286544"/>
          </a:xfrm>
        </p:spPr>
        <p:txBody>
          <a:bodyPr>
            <a:normAutofit fontScale="62500" lnSpcReduction="20000"/>
          </a:bodyPr>
          <a:lstStyle/>
          <a:p>
            <a:pPr marL="0" indent="342900">
              <a:lnSpc>
                <a:spcPct val="120000"/>
              </a:lnSpc>
              <a:spcBef>
                <a:spcPts val="0"/>
              </a:spcBef>
              <a:buNone/>
            </a:pPr>
            <a:r>
              <a:rPr lang="ru-RU" b="1" dirty="0" smtClean="0">
                <a:solidFill>
                  <a:srgbClr val="002060"/>
                </a:solidFill>
                <a:latin typeface="Times New Roman" pitchFamily="18" charset="0"/>
                <a:cs typeface="Times New Roman" pitchFamily="18" charset="0"/>
              </a:rPr>
              <a:t>1.5. Энтомофаги </a:t>
            </a:r>
            <a:r>
              <a:rPr lang="ru-RU" b="1" dirty="0" err="1" smtClean="0">
                <a:solidFill>
                  <a:srgbClr val="002060"/>
                </a:solidFill>
                <a:latin typeface="Times New Roman" pitchFamily="18" charset="0"/>
                <a:cs typeface="Times New Roman" pitchFamily="18" charset="0"/>
              </a:rPr>
              <a:t>пьявиц</a:t>
            </a:r>
            <a:r>
              <a:rPr lang="ru-RU" b="1" dirty="0" smtClean="0">
                <a:solidFill>
                  <a:srgbClr val="002060"/>
                </a:solidFill>
                <a:latin typeface="Times New Roman" pitchFamily="18" charset="0"/>
                <a:cs typeface="Times New Roman" pitchFamily="18" charset="0"/>
              </a:rPr>
              <a:t> </a:t>
            </a:r>
          </a:p>
          <a:p>
            <a:pPr marL="0" indent="342900">
              <a:lnSpc>
                <a:spcPct val="120000"/>
              </a:lnSpc>
              <a:spcBef>
                <a:spcPts val="0"/>
              </a:spcBef>
              <a:buNone/>
            </a:pPr>
            <a:r>
              <a:rPr lang="ru-RU" dirty="0" smtClean="0">
                <a:solidFill>
                  <a:srgbClr val="002060"/>
                </a:solidFill>
                <a:latin typeface="Times New Roman" pitchFamily="18" charset="0"/>
                <a:cs typeface="Times New Roman" pitchFamily="18" charset="0"/>
              </a:rPr>
              <a:t>Энтомофаги </a:t>
            </a:r>
            <a:r>
              <a:rPr lang="ru-RU" dirty="0" err="1" smtClean="0">
                <a:solidFill>
                  <a:srgbClr val="002060"/>
                </a:solidFill>
                <a:latin typeface="Times New Roman" pitchFamily="18" charset="0"/>
                <a:cs typeface="Times New Roman" pitchFamily="18" charset="0"/>
              </a:rPr>
              <a:t>пьявиц</a:t>
            </a:r>
            <a:r>
              <a:rPr lang="ru-RU" dirty="0" smtClean="0">
                <a:solidFill>
                  <a:srgbClr val="002060"/>
                </a:solidFill>
                <a:latin typeface="Times New Roman" pitchFamily="18" charset="0"/>
                <a:cs typeface="Times New Roman" pitchFamily="18" charset="0"/>
              </a:rPr>
              <a:t> изучены слабо. Так, на красногрудой </a:t>
            </a:r>
            <a:r>
              <a:rPr lang="ru-RU" dirty="0" err="1" smtClean="0">
                <a:solidFill>
                  <a:srgbClr val="002060"/>
                </a:solidFill>
                <a:latin typeface="Times New Roman" pitchFamily="18" charset="0"/>
                <a:cs typeface="Times New Roman" pitchFamily="18" charset="0"/>
              </a:rPr>
              <a:t>пьявице</a:t>
            </a:r>
            <a:r>
              <a:rPr lang="ru-RU" dirty="0" smtClean="0">
                <a:solidFill>
                  <a:srgbClr val="002060"/>
                </a:solidFill>
                <a:latin typeface="Times New Roman" pitchFamily="18" charset="0"/>
                <a:cs typeface="Times New Roman" pitchFamily="18" charset="0"/>
              </a:rPr>
              <a:t> выявлен паразит яиц — </a:t>
            </a:r>
            <a:r>
              <a:rPr lang="ru-RU" dirty="0" err="1" smtClean="0">
                <a:solidFill>
                  <a:srgbClr val="002060"/>
                </a:solidFill>
                <a:latin typeface="Times New Roman" pitchFamily="18" charset="0"/>
                <a:cs typeface="Times New Roman" pitchFamily="18" charset="0"/>
              </a:rPr>
              <a:t>хальцид</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Anaphes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lamae</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Bakk</a:t>
            </a:r>
            <a:r>
              <a:rPr lang="ru-RU" dirty="0" smtClean="0">
                <a:solidFill>
                  <a:srgbClr val="002060"/>
                </a:solidFill>
                <a:latin typeface="Times New Roman" pitchFamily="18" charset="0"/>
                <a:cs typeface="Times New Roman" pitchFamily="18" charset="0"/>
              </a:rPr>
              <a:t>., а на синей </a:t>
            </a:r>
            <a:r>
              <a:rPr lang="ru-RU" dirty="0" err="1" smtClean="0">
                <a:solidFill>
                  <a:srgbClr val="002060"/>
                </a:solidFill>
                <a:latin typeface="Times New Roman" pitchFamily="18" charset="0"/>
                <a:cs typeface="Times New Roman" pitchFamily="18" charset="0"/>
              </a:rPr>
              <a:t>пьявице</a:t>
            </a:r>
            <a:r>
              <a:rPr lang="ru-RU" dirty="0" smtClean="0">
                <a:solidFill>
                  <a:srgbClr val="002060"/>
                </a:solidFill>
                <a:latin typeface="Times New Roman" pitchFamily="18" charset="0"/>
                <a:cs typeface="Times New Roman" pitchFamily="18" charset="0"/>
              </a:rPr>
              <a:t> — два вида наездников из семейства </a:t>
            </a:r>
            <a:r>
              <a:rPr lang="ru-RU" dirty="0" err="1" smtClean="0">
                <a:solidFill>
                  <a:srgbClr val="002060"/>
                </a:solidFill>
                <a:latin typeface="Times New Roman" pitchFamily="18" charset="0"/>
                <a:cs typeface="Times New Roman" pitchFamily="18" charset="0"/>
              </a:rPr>
              <a:t>птеромалидов</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Habrocytus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sp</a:t>
            </a:r>
            <a:r>
              <a:rPr lang="ru-RU" dirty="0" smtClean="0">
                <a:solidFill>
                  <a:srgbClr val="002060"/>
                </a:solidFill>
                <a:latin typeface="Times New Roman" pitchFamily="18" charset="0"/>
                <a:cs typeface="Times New Roman" pitchFamily="18" charset="0"/>
              </a:rPr>
              <a:t>. и </a:t>
            </a:r>
            <a:r>
              <a:rPr lang="ru-RU" dirty="0" err="1" smtClean="0">
                <a:solidFill>
                  <a:srgbClr val="002060"/>
                </a:solidFill>
                <a:latin typeface="Times New Roman" pitchFamily="18" charset="0"/>
                <a:cs typeface="Times New Roman" pitchFamily="18" charset="0"/>
              </a:rPr>
              <a:t>Eupteromalus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sp</a:t>
            </a:r>
            <a:r>
              <a:rPr lang="ru-RU" dirty="0" smtClean="0">
                <a:solidFill>
                  <a:srgbClr val="002060"/>
                </a:solidFill>
                <a:latin typeface="Times New Roman" pitchFamily="18" charset="0"/>
                <a:cs typeface="Times New Roman" pitchFamily="18" charset="0"/>
              </a:rPr>
              <a:t>.); из куколок иногда выводится </a:t>
            </a:r>
            <a:r>
              <a:rPr lang="ru-RU" dirty="0" err="1" smtClean="0">
                <a:solidFill>
                  <a:srgbClr val="002060"/>
                </a:solidFill>
                <a:latin typeface="Times New Roman" pitchFamily="18" charset="0"/>
                <a:cs typeface="Times New Roman" pitchFamily="18" charset="0"/>
              </a:rPr>
              <a:t>ихневмонид</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Lemophagus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curtus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Townes</a:t>
            </a:r>
            <a:r>
              <a:rPr lang="ru-RU" dirty="0" smtClean="0">
                <a:solidFill>
                  <a:srgbClr val="002060"/>
                </a:solidFill>
                <a:latin typeface="Times New Roman" pitchFamily="18" charset="0"/>
                <a:cs typeface="Times New Roman" pitchFamily="18" charset="0"/>
              </a:rPr>
              <a:t>. </a:t>
            </a:r>
          </a:p>
          <a:p>
            <a:pPr marL="0" indent="342900">
              <a:lnSpc>
                <a:spcPct val="120000"/>
              </a:lnSpc>
              <a:spcBef>
                <a:spcPts val="0"/>
              </a:spcBef>
              <a:buNone/>
            </a:pPr>
            <a:r>
              <a:rPr lang="ru-RU" dirty="0" err="1" smtClean="0">
                <a:solidFill>
                  <a:srgbClr val="002060"/>
                </a:solidFill>
                <a:latin typeface="Times New Roman" pitchFamily="18" charset="0"/>
                <a:cs typeface="Times New Roman" pitchFamily="18" charset="0"/>
              </a:rPr>
              <a:t>Anaphes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lamae</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Bakk</a:t>
            </a:r>
            <a:r>
              <a:rPr lang="ru-RU" dirty="0" smtClean="0">
                <a:solidFill>
                  <a:srgbClr val="002060"/>
                </a:solidFill>
                <a:latin typeface="Times New Roman" pitchFamily="18" charset="0"/>
                <a:cs typeface="Times New Roman" pitchFamily="18" charset="0"/>
              </a:rPr>
              <a:t>. (сем. </a:t>
            </a:r>
            <a:r>
              <a:rPr lang="ru-RU" dirty="0" err="1" smtClean="0">
                <a:solidFill>
                  <a:srgbClr val="002060"/>
                </a:solidFill>
                <a:latin typeface="Times New Roman" pitchFamily="18" charset="0"/>
                <a:cs typeface="Times New Roman" pitchFamily="18" charset="0"/>
              </a:rPr>
              <a:t>Mymaridae</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отр</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Hymenoptera</a:t>
            </a:r>
            <a:r>
              <a:rPr lang="ru-RU" dirty="0" smtClean="0">
                <a:solidFill>
                  <a:srgbClr val="002060"/>
                </a:solidFill>
                <a:latin typeface="Times New Roman" pitchFamily="18" charset="0"/>
                <a:cs typeface="Times New Roman" pitchFamily="18" charset="0"/>
              </a:rPr>
              <a:t>). Самки яйцееда предпочитают размещать яйца в </a:t>
            </a:r>
            <a:r>
              <a:rPr lang="ru-RU" dirty="0" err="1" smtClean="0">
                <a:solidFill>
                  <a:srgbClr val="002060"/>
                </a:solidFill>
                <a:latin typeface="Times New Roman" pitchFamily="18" charset="0"/>
                <a:cs typeface="Times New Roman" pitchFamily="18" charset="0"/>
              </a:rPr>
              <a:t>свежеотложенных</a:t>
            </a:r>
            <a:r>
              <a:rPr lang="ru-RU" dirty="0" smtClean="0">
                <a:solidFill>
                  <a:srgbClr val="002060"/>
                </a:solidFill>
                <a:latin typeface="Times New Roman" pitchFamily="18" charset="0"/>
                <a:cs typeface="Times New Roman" pitchFamily="18" charset="0"/>
              </a:rPr>
              <a:t> яйцах хозяина. Развитие энтомофага при температуре 21 °С длится около девяти дней, при 13 °С — 20...30 дней. Перед выходом имаго яйцо становится черным, взрослые особи выходят через отверстия, прорываемые у полюсов яйца хозяина, обычно в утренние часы. В одном яйце </a:t>
            </a:r>
            <a:r>
              <a:rPr lang="ru-RU" dirty="0" err="1" smtClean="0">
                <a:solidFill>
                  <a:srgbClr val="002060"/>
                </a:solidFill>
                <a:latin typeface="Times New Roman" pitchFamily="18" charset="0"/>
                <a:cs typeface="Times New Roman" pitchFamily="18" charset="0"/>
              </a:rPr>
              <a:t>пьявицы</a:t>
            </a:r>
            <a:r>
              <a:rPr lang="ru-RU" dirty="0" smtClean="0">
                <a:solidFill>
                  <a:srgbClr val="002060"/>
                </a:solidFill>
                <a:latin typeface="Times New Roman" pitchFamily="18" charset="0"/>
                <a:cs typeface="Times New Roman" pitchFamily="18" charset="0"/>
              </a:rPr>
              <a:t> развиваются 1...4 особи паразита. </a:t>
            </a:r>
          </a:p>
          <a:p>
            <a:pPr marL="0" indent="342900">
              <a:lnSpc>
                <a:spcPct val="120000"/>
              </a:lnSpc>
              <a:spcBef>
                <a:spcPts val="0"/>
              </a:spcBef>
              <a:buNone/>
            </a:pPr>
            <a:r>
              <a:rPr lang="ru-RU" dirty="0" smtClean="0">
                <a:solidFill>
                  <a:srgbClr val="002060"/>
                </a:solidFill>
                <a:latin typeface="Times New Roman" pitchFamily="18" charset="0"/>
                <a:cs typeface="Times New Roman" pitchFamily="18" charset="0"/>
              </a:rPr>
              <a:t>В разные годы </a:t>
            </a:r>
            <a:r>
              <a:rPr lang="ru-RU" dirty="0" err="1" smtClean="0">
                <a:solidFill>
                  <a:srgbClr val="002060"/>
                </a:solidFill>
                <a:latin typeface="Times New Roman" pitchFamily="18" charset="0"/>
                <a:cs typeface="Times New Roman" pitchFamily="18" charset="0"/>
              </a:rPr>
              <a:t>хальцидом</a:t>
            </a:r>
            <a:r>
              <a:rPr lang="ru-RU" dirty="0" smtClean="0">
                <a:solidFill>
                  <a:srgbClr val="002060"/>
                </a:solidFill>
                <a:latin typeface="Times New Roman" pitchFamily="18" charset="0"/>
                <a:cs typeface="Times New Roman" pitchFamily="18" charset="0"/>
              </a:rPr>
              <a:t> заражаются от 19 до 42 % яиц </a:t>
            </a:r>
            <a:r>
              <a:rPr lang="ru-RU" dirty="0" err="1" smtClean="0">
                <a:solidFill>
                  <a:srgbClr val="002060"/>
                </a:solidFill>
                <a:latin typeface="Times New Roman" pitchFamily="18" charset="0"/>
                <a:cs typeface="Times New Roman" pitchFamily="18" charset="0"/>
              </a:rPr>
              <a:t>пьявицы</a:t>
            </a:r>
            <a:r>
              <a:rPr lang="ru-RU" dirty="0" smtClean="0">
                <a:solidFill>
                  <a:srgbClr val="002060"/>
                </a:solidFill>
                <a:latin typeface="Times New Roman" pitchFamily="18" charset="0"/>
                <a:cs typeface="Times New Roman" pitchFamily="18" charset="0"/>
              </a:rPr>
              <a:t>. Они наиболее эффективны на расстоянии до 70 м от краев поля.</a:t>
            </a:r>
          </a:p>
          <a:p>
            <a:pPr marL="0" indent="342900">
              <a:lnSpc>
                <a:spcPct val="120000"/>
              </a:lnSpc>
              <a:spcBef>
                <a:spcPts val="0"/>
              </a:spcBef>
              <a:buNone/>
            </a:pP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Птеромалиды</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Habrocytus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sp</a:t>
            </a:r>
            <a:r>
              <a:rPr lang="ru-RU" dirty="0" smtClean="0">
                <a:solidFill>
                  <a:srgbClr val="002060"/>
                </a:solidFill>
                <a:latin typeface="Times New Roman" pitchFamily="18" charset="0"/>
                <a:cs typeface="Times New Roman" pitchFamily="18" charset="0"/>
              </a:rPr>
              <a:t>. и </a:t>
            </a:r>
            <a:r>
              <a:rPr lang="ru-RU" dirty="0" err="1" smtClean="0">
                <a:solidFill>
                  <a:srgbClr val="002060"/>
                </a:solidFill>
                <a:latin typeface="Times New Roman" pitchFamily="18" charset="0"/>
                <a:cs typeface="Times New Roman" pitchFamily="18" charset="0"/>
              </a:rPr>
              <a:t>Eupteromalus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sp</a:t>
            </a:r>
            <a:r>
              <a:rPr lang="ru-RU" dirty="0" smtClean="0">
                <a:solidFill>
                  <a:srgbClr val="002060"/>
                </a:solidFill>
                <a:latin typeface="Times New Roman" pitchFamily="18" charset="0"/>
                <a:cs typeface="Times New Roman" pitchFamily="18" charset="0"/>
              </a:rPr>
              <a:t>.). Одиночные паразиты, откладывают яйца на тело окукливающихся личинок </a:t>
            </a:r>
            <a:r>
              <a:rPr lang="ru-RU" dirty="0" err="1" smtClean="0">
                <a:solidFill>
                  <a:srgbClr val="002060"/>
                </a:solidFill>
                <a:latin typeface="Times New Roman" pitchFamily="18" charset="0"/>
                <a:cs typeface="Times New Roman" pitchFamily="18" charset="0"/>
              </a:rPr>
              <a:t>пьявицы</a:t>
            </a:r>
            <a:r>
              <a:rPr lang="ru-RU" dirty="0" smtClean="0">
                <a:solidFill>
                  <a:srgbClr val="002060"/>
                </a:solidFill>
                <a:latin typeface="Times New Roman" pitchFamily="18" charset="0"/>
                <a:cs typeface="Times New Roman" pitchFamily="18" charset="0"/>
              </a:rPr>
              <a:t>, находящихся в коконе, заканчивают развитие в куколке хозяина. Имаго очень подвижны, обладают большой поисковой способностью, плодовиты. Зараженность куколок синей </a:t>
            </a:r>
            <a:r>
              <a:rPr lang="ru-RU" dirty="0" err="1" smtClean="0">
                <a:solidFill>
                  <a:srgbClr val="002060"/>
                </a:solidFill>
                <a:latin typeface="Times New Roman" pitchFamily="18" charset="0"/>
                <a:cs typeface="Times New Roman" pitchFamily="18" charset="0"/>
              </a:rPr>
              <a:t>пьявицы</a:t>
            </a:r>
            <a:r>
              <a:rPr lang="ru-RU" dirty="0" smtClean="0">
                <a:solidFill>
                  <a:srgbClr val="002060"/>
                </a:solidFill>
                <a:latin typeface="Times New Roman" pitchFamily="18" charset="0"/>
                <a:cs typeface="Times New Roman" pitchFamily="18" charset="0"/>
              </a:rPr>
              <a:t> — 38...78%.</a:t>
            </a: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214290"/>
            <a:ext cx="8643998" cy="6357982"/>
          </a:xfrm>
        </p:spPr>
        <p:txBody>
          <a:bodyPr>
            <a:normAutofit fontScale="70000" lnSpcReduction="20000"/>
          </a:bodyPr>
          <a:lstStyle/>
          <a:p>
            <a:pPr marL="0" indent="342900">
              <a:lnSpc>
                <a:spcPct val="120000"/>
              </a:lnSpc>
              <a:spcBef>
                <a:spcPts val="0"/>
              </a:spcBef>
              <a:buNone/>
            </a:pPr>
            <a:r>
              <a:rPr lang="ru-RU" b="1" dirty="0" smtClean="0">
                <a:solidFill>
                  <a:srgbClr val="002060"/>
                </a:solidFill>
                <a:latin typeface="Times New Roman" pitchFamily="18" charset="0"/>
                <a:cs typeface="Times New Roman" pitchFamily="18" charset="0"/>
              </a:rPr>
              <a:t>1.6. Энтомофаги злаковых тлей </a:t>
            </a:r>
          </a:p>
          <a:p>
            <a:pPr marL="0" indent="342900">
              <a:lnSpc>
                <a:spcPct val="120000"/>
              </a:lnSpc>
              <a:spcBef>
                <a:spcPts val="0"/>
              </a:spcBef>
              <a:buNone/>
            </a:pPr>
            <a:r>
              <a:rPr lang="ru-RU" dirty="0" smtClean="0">
                <a:solidFill>
                  <a:srgbClr val="002060"/>
                </a:solidFill>
                <a:latin typeface="Times New Roman" pitchFamily="18" charset="0"/>
                <a:cs typeface="Times New Roman" pitchFamily="18" charset="0"/>
              </a:rPr>
              <a:t>На посевах злаковых культур наибольшее значение из немигрирующих тлей имеют большая и обыкновенная злаковые, из мигрирующих - обыкновенная черемуховая тля. Злаковых тлей уничтожают паразитические перепончатокрылые сем. </a:t>
            </a:r>
            <a:r>
              <a:rPr lang="ru-RU" dirty="0" err="1" smtClean="0">
                <a:solidFill>
                  <a:srgbClr val="002060"/>
                </a:solidFill>
                <a:latin typeface="Times New Roman" pitchFamily="18" charset="0"/>
                <a:cs typeface="Times New Roman" pitchFamily="18" charset="0"/>
              </a:rPr>
              <a:t>Aphidiidae</a:t>
            </a:r>
            <a:r>
              <a:rPr lang="ru-RU" dirty="0" smtClean="0">
                <a:solidFill>
                  <a:srgbClr val="002060"/>
                </a:solidFill>
                <a:latin typeface="Times New Roman" pitchFamily="18" charset="0"/>
                <a:cs typeface="Times New Roman" pitchFamily="18" charset="0"/>
              </a:rPr>
              <a:t>, но наиболее эффективно снижают их численность хищные насекомые: </a:t>
            </a:r>
            <a:r>
              <a:rPr lang="ru-RU" dirty="0" err="1" smtClean="0">
                <a:solidFill>
                  <a:srgbClr val="002060"/>
                </a:solidFill>
                <a:latin typeface="Times New Roman" pitchFamily="18" charset="0"/>
                <a:cs typeface="Times New Roman" pitchFamily="18" charset="0"/>
              </a:rPr>
              <a:t>кокцинеллиды</a:t>
            </a:r>
            <a:r>
              <a:rPr lang="ru-RU" dirty="0" smtClean="0">
                <a:solidFill>
                  <a:srgbClr val="002060"/>
                </a:solidFill>
                <a:latin typeface="Times New Roman" pitchFamily="18" charset="0"/>
                <a:cs typeface="Times New Roman" pitchFamily="18" charset="0"/>
              </a:rPr>
              <a:t>, златоглазки, </a:t>
            </a:r>
            <a:r>
              <a:rPr lang="ru-RU" dirty="0" err="1" smtClean="0">
                <a:solidFill>
                  <a:srgbClr val="002060"/>
                </a:solidFill>
                <a:latin typeface="Times New Roman" pitchFamily="18" charset="0"/>
                <a:cs typeface="Times New Roman" pitchFamily="18" charset="0"/>
              </a:rPr>
              <a:t>сирфиды</a:t>
            </a:r>
            <a:r>
              <a:rPr lang="ru-RU" dirty="0" smtClean="0">
                <a:solidFill>
                  <a:srgbClr val="002060"/>
                </a:solidFill>
                <a:latin typeface="Times New Roman" pitchFamily="18" charset="0"/>
                <a:cs typeface="Times New Roman" pitchFamily="18" charset="0"/>
              </a:rPr>
              <a:t> и </a:t>
            </a:r>
            <a:r>
              <a:rPr lang="ru-RU" dirty="0" err="1" smtClean="0">
                <a:solidFill>
                  <a:srgbClr val="002060"/>
                </a:solidFill>
                <a:latin typeface="Times New Roman" pitchFamily="18" charset="0"/>
                <a:cs typeface="Times New Roman" pitchFamily="18" charset="0"/>
              </a:rPr>
              <a:t>галлицы</a:t>
            </a:r>
            <a:r>
              <a:rPr lang="ru-RU" dirty="0" smtClean="0">
                <a:solidFill>
                  <a:srgbClr val="002060"/>
                </a:solidFill>
                <a:latin typeface="Times New Roman" pitchFamily="18" charset="0"/>
                <a:cs typeface="Times New Roman" pitchFamily="18" charset="0"/>
              </a:rPr>
              <a:t>. </a:t>
            </a:r>
          </a:p>
          <a:p>
            <a:pPr marL="0" indent="342900">
              <a:lnSpc>
                <a:spcPct val="120000"/>
              </a:lnSpc>
              <a:spcBef>
                <a:spcPts val="0"/>
              </a:spcBef>
              <a:buNone/>
            </a:pPr>
            <a:r>
              <a:rPr lang="ru-RU" b="1" dirty="0" smtClean="0">
                <a:solidFill>
                  <a:srgbClr val="002060"/>
                </a:solidFill>
                <a:latin typeface="Times New Roman" pitchFamily="18" charset="0"/>
                <a:cs typeface="Times New Roman" pitchFamily="18" charset="0"/>
              </a:rPr>
              <a:t>АФИДИИДЫ </a:t>
            </a:r>
            <a:r>
              <a:rPr lang="ru-RU" dirty="0" smtClean="0">
                <a:solidFill>
                  <a:srgbClr val="002060"/>
                </a:solidFill>
                <a:latin typeface="Times New Roman" pitchFamily="18" charset="0"/>
                <a:cs typeface="Times New Roman" pitchFamily="18" charset="0"/>
              </a:rPr>
              <a:t>(сем. </a:t>
            </a:r>
            <a:r>
              <a:rPr lang="ru-RU" dirty="0" err="1" smtClean="0">
                <a:solidFill>
                  <a:srgbClr val="002060"/>
                </a:solidFill>
                <a:latin typeface="Times New Roman" pitchFamily="18" charset="0"/>
                <a:cs typeface="Times New Roman" pitchFamily="18" charset="0"/>
              </a:rPr>
              <a:t>Aphidiidae</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отр</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Hymenoptera</a:t>
            </a:r>
            <a:r>
              <a:rPr lang="ru-RU" dirty="0" smtClean="0">
                <a:solidFill>
                  <a:srgbClr val="002060"/>
                </a:solidFill>
                <a:latin typeface="Times New Roman" pitchFamily="18" charset="0"/>
                <a:cs typeface="Times New Roman" pitchFamily="18" charset="0"/>
              </a:rPr>
              <a:t>). На злаковых тлях паразитируют </a:t>
            </a:r>
            <a:r>
              <a:rPr lang="ru-RU" dirty="0" err="1" smtClean="0">
                <a:solidFill>
                  <a:srgbClr val="002060"/>
                </a:solidFill>
                <a:latin typeface="Times New Roman" pitchFamily="18" charset="0"/>
                <a:cs typeface="Times New Roman" pitchFamily="18" charset="0"/>
              </a:rPr>
              <a:t>Aphidius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avenae</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Hal</a:t>
            </a:r>
            <a:r>
              <a:rPr lang="ru-RU" dirty="0" smtClean="0">
                <a:solidFill>
                  <a:srgbClr val="002060"/>
                </a:solidFill>
                <a:latin typeface="Times New Roman" pitchFamily="18" charset="0"/>
                <a:cs typeface="Times New Roman" pitchFamily="18" charset="0"/>
              </a:rPr>
              <a:t>., A. </a:t>
            </a:r>
            <a:r>
              <a:rPr lang="ru-RU" dirty="0" err="1" smtClean="0">
                <a:solidFill>
                  <a:srgbClr val="002060"/>
                </a:solidFill>
                <a:latin typeface="Times New Roman" pitchFamily="18" charset="0"/>
                <a:cs typeface="Times New Roman" pitchFamily="18" charset="0"/>
              </a:rPr>
              <a:t>ervi</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Hal</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Praon</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volucre</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Hal</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Ephedrus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plagiator</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Ness</a:t>
            </a:r>
            <a:r>
              <a:rPr lang="ru-RU" dirty="0" smtClean="0">
                <a:solidFill>
                  <a:srgbClr val="002060"/>
                </a:solidFill>
                <a:latin typeface="Times New Roman" pitchFamily="18" charset="0"/>
                <a:cs typeface="Times New Roman" pitchFamily="18" charset="0"/>
              </a:rPr>
              <a:t>. Все они - широкие полифаги, паразитируют на многих видах тлей. </a:t>
            </a:r>
            <a:r>
              <a:rPr lang="ru-RU" dirty="0" err="1" smtClean="0">
                <a:solidFill>
                  <a:srgbClr val="002060"/>
                </a:solidFill>
                <a:latin typeface="Times New Roman" pitchFamily="18" charset="0"/>
                <a:cs typeface="Times New Roman" pitchFamily="18" charset="0"/>
              </a:rPr>
              <a:t>Поливольтинны</a:t>
            </a:r>
            <a:r>
              <a:rPr lang="ru-RU" dirty="0" smtClean="0">
                <a:solidFill>
                  <a:srgbClr val="002060"/>
                </a:solidFill>
                <a:latin typeface="Times New Roman" pitchFamily="18" charset="0"/>
                <a:cs typeface="Times New Roman" pitchFamily="18" charset="0"/>
              </a:rPr>
              <a:t>, являются одиночными эндопаразитами. Заражают личинок и взрослых тлей. Откладывают в них обычно одно яйцо. При </a:t>
            </a:r>
            <a:r>
              <a:rPr lang="ru-RU" dirty="0" err="1" smtClean="0">
                <a:solidFill>
                  <a:srgbClr val="002060"/>
                </a:solidFill>
                <a:latin typeface="Times New Roman" pitchFamily="18" charset="0"/>
                <a:cs typeface="Times New Roman" pitchFamily="18" charset="0"/>
              </a:rPr>
              <a:t>перезаражении</a:t>
            </a:r>
            <a:r>
              <a:rPr lang="ru-RU" dirty="0" smtClean="0">
                <a:solidFill>
                  <a:srgbClr val="002060"/>
                </a:solidFill>
                <a:latin typeface="Times New Roman" pitchFamily="18" charset="0"/>
                <a:cs typeface="Times New Roman" pitchFamily="18" charset="0"/>
              </a:rPr>
              <a:t> тлей выживает лишь одна личинка паразита. </a:t>
            </a:r>
            <a:r>
              <a:rPr lang="ru-RU" dirty="0" err="1" smtClean="0">
                <a:solidFill>
                  <a:srgbClr val="002060"/>
                </a:solidFill>
                <a:latin typeface="Times New Roman" pitchFamily="18" charset="0"/>
                <a:cs typeface="Times New Roman" pitchFamily="18" charset="0"/>
              </a:rPr>
              <a:t>Афидииды</a:t>
            </a:r>
            <a:r>
              <a:rPr lang="ru-RU" dirty="0" smtClean="0">
                <a:solidFill>
                  <a:srgbClr val="002060"/>
                </a:solidFill>
                <a:latin typeface="Times New Roman" pitchFamily="18" charset="0"/>
                <a:cs typeface="Times New Roman" pitchFamily="18" charset="0"/>
              </a:rPr>
              <a:t> развиваются в тле от яйца до имаго. В конце развития личинки паразита зараженные тли мумифицируются: увеличиваются в размерах, приобретают почти шаровидную форму и более темную окраску. Это позволяет легко отличить их от здоровых тлей</a:t>
            </a:r>
            <a:r>
              <a:rPr lang="ru-RU" dirty="0" smtClean="0"/>
              <a:t>.</a:t>
            </a: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44" y="285728"/>
            <a:ext cx="8543956" cy="6215106"/>
          </a:xfrm>
        </p:spPr>
        <p:txBody>
          <a:bodyPr>
            <a:normAutofit fontScale="62500" lnSpcReduction="20000"/>
          </a:bodyPr>
          <a:lstStyle/>
          <a:p>
            <a:pPr marL="0" indent="342900">
              <a:lnSpc>
                <a:spcPct val="120000"/>
              </a:lnSpc>
              <a:spcBef>
                <a:spcPts val="0"/>
              </a:spcBef>
              <a:buNone/>
            </a:pPr>
            <a:r>
              <a:rPr lang="ru-RU" dirty="0" smtClean="0">
                <a:solidFill>
                  <a:srgbClr val="002060"/>
                </a:solidFill>
                <a:latin typeface="Times New Roman" pitchFamily="18" charset="0"/>
                <a:cs typeface="Times New Roman" pitchFamily="18" charset="0"/>
              </a:rPr>
              <a:t>Виды рода </a:t>
            </a:r>
            <a:r>
              <a:rPr lang="ru-RU" dirty="0" err="1" smtClean="0">
                <a:solidFill>
                  <a:srgbClr val="002060"/>
                </a:solidFill>
                <a:latin typeface="Times New Roman" pitchFamily="18" charset="0"/>
                <a:cs typeface="Times New Roman" pitchFamily="18" charset="0"/>
              </a:rPr>
              <a:t>Praon</a:t>
            </a:r>
            <a:r>
              <a:rPr lang="ru-RU" dirty="0" smtClean="0">
                <a:solidFill>
                  <a:srgbClr val="002060"/>
                </a:solidFill>
                <a:latin typeface="Times New Roman" pitchFamily="18" charset="0"/>
                <a:cs typeface="Times New Roman" pitchFamily="18" charset="0"/>
              </a:rPr>
              <a:t>, в частности, P. </a:t>
            </a:r>
            <a:r>
              <a:rPr lang="ru-RU" dirty="0" err="1" smtClean="0">
                <a:solidFill>
                  <a:srgbClr val="002060"/>
                </a:solidFill>
                <a:latin typeface="Times New Roman" pitchFamily="18" charset="0"/>
                <a:cs typeface="Times New Roman" pitchFamily="18" charset="0"/>
              </a:rPr>
              <a:t>volucre</a:t>
            </a:r>
            <a:r>
              <a:rPr lang="ru-RU" dirty="0" smtClean="0">
                <a:solidFill>
                  <a:srgbClr val="002060"/>
                </a:solidFill>
                <a:latin typeface="Times New Roman" pitchFamily="18" charset="0"/>
                <a:cs typeface="Times New Roman" pitchFamily="18" charset="0"/>
              </a:rPr>
              <a:t>, также вызывают мумифицирование тлей, но окукливаются вне хозяина. Личинки 3-го возраста делают отверстие с нижней стороны погибшей тли и под ней изготавливают кокон в виде подушечки. Вышедшее из куколки взрослое насекомое перемещается обратно в мумию тли, прогрызает в ней отверстие и выходит наружу. Все развитие </a:t>
            </a:r>
            <a:r>
              <a:rPr lang="ru-RU" dirty="0" err="1" smtClean="0">
                <a:solidFill>
                  <a:srgbClr val="002060"/>
                </a:solidFill>
                <a:latin typeface="Times New Roman" pitchFamily="18" charset="0"/>
                <a:cs typeface="Times New Roman" pitchFamily="18" charset="0"/>
              </a:rPr>
              <a:t>праона</a:t>
            </a:r>
            <a:r>
              <a:rPr lang="ru-RU" dirty="0" smtClean="0">
                <a:solidFill>
                  <a:srgbClr val="002060"/>
                </a:solidFill>
                <a:latin typeface="Times New Roman" pitchFamily="18" charset="0"/>
                <a:cs typeface="Times New Roman" pitchFamily="18" charset="0"/>
              </a:rPr>
              <a:t> длится 12...27 дней. Для него благоприятны температура 20...23 °С и влажность 55...60 %. Взрослые </a:t>
            </a:r>
            <a:r>
              <a:rPr lang="ru-RU" dirty="0" err="1" smtClean="0">
                <a:solidFill>
                  <a:srgbClr val="002060"/>
                </a:solidFill>
                <a:latin typeface="Times New Roman" pitchFamily="18" charset="0"/>
                <a:cs typeface="Times New Roman" pitchFamily="18" charset="0"/>
              </a:rPr>
              <a:t>афидииды</a:t>
            </a:r>
            <a:r>
              <a:rPr lang="ru-RU" dirty="0" smtClean="0">
                <a:solidFill>
                  <a:srgbClr val="002060"/>
                </a:solidFill>
                <a:latin typeface="Times New Roman" pitchFamily="18" charset="0"/>
                <a:cs typeface="Times New Roman" pitchFamily="18" charset="0"/>
              </a:rPr>
              <a:t> в природе питаются сладкими выделениями тлей. Плодовитость самок варьирует от 63 до 175 яиц, составляя в среднем 106. Взрослые особи </a:t>
            </a:r>
            <a:r>
              <a:rPr lang="ru-RU" dirty="0" err="1" smtClean="0">
                <a:solidFill>
                  <a:srgbClr val="002060"/>
                </a:solidFill>
                <a:latin typeface="Times New Roman" pitchFamily="18" charset="0"/>
                <a:cs typeface="Times New Roman" pitchFamily="18" charset="0"/>
              </a:rPr>
              <a:t>праона</a:t>
            </a:r>
            <a:r>
              <a:rPr lang="ru-RU" dirty="0" smtClean="0">
                <a:solidFill>
                  <a:srgbClr val="002060"/>
                </a:solidFill>
                <a:latin typeface="Times New Roman" pitchFamily="18" charset="0"/>
                <a:cs typeface="Times New Roman" pitchFamily="18" charset="0"/>
              </a:rPr>
              <a:t> заселяют посевы злаковых культур в начале образования на растениях колоний тлей и присутствуют на них до уборки урожая. Доля </a:t>
            </a:r>
            <a:r>
              <a:rPr lang="ru-RU" dirty="0" err="1" smtClean="0">
                <a:solidFill>
                  <a:srgbClr val="002060"/>
                </a:solidFill>
                <a:latin typeface="Times New Roman" pitchFamily="18" charset="0"/>
                <a:cs typeface="Times New Roman" pitchFamily="18" charset="0"/>
              </a:rPr>
              <a:t>паразитированных</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афидиидами</a:t>
            </a:r>
            <a:r>
              <a:rPr lang="ru-RU" dirty="0" smtClean="0">
                <a:solidFill>
                  <a:srgbClr val="002060"/>
                </a:solidFill>
                <a:latin typeface="Times New Roman" pitchFamily="18" charset="0"/>
                <a:cs typeface="Times New Roman" pitchFamily="18" charset="0"/>
              </a:rPr>
              <a:t> тлей достигает в отдельные годы 50...70 %, в таком случае защитные мероприятия не проводят. В Сибирском регионе на зерновых культурах выявлено 14 паразитов тлей сем. </a:t>
            </a:r>
            <a:r>
              <a:rPr lang="ru-RU" dirty="0" err="1" smtClean="0">
                <a:solidFill>
                  <a:srgbClr val="002060"/>
                </a:solidFill>
                <a:latin typeface="Times New Roman" pitchFamily="18" charset="0"/>
                <a:cs typeface="Times New Roman" pitchFamily="18" charset="0"/>
              </a:rPr>
              <a:t>Aphidiidae</a:t>
            </a:r>
            <a:r>
              <a:rPr lang="ru-RU" dirty="0" smtClean="0">
                <a:solidFill>
                  <a:srgbClr val="002060"/>
                </a:solidFill>
                <a:latin typeface="Times New Roman" pitchFamily="18" charset="0"/>
                <a:cs typeface="Times New Roman" pitchFamily="18" charset="0"/>
              </a:rPr>
              <a:t> и </a:t>
            </a:r>
            <a:r>
              <a:rPr lang="ru-RU" dirty="0" err="1" smtClean="0">
                <a:solidFill>
                  <a:srgbClr val="002060"/>
                </a:solidFill>
                <a:latin typeface="Times New Roman" pitchFamily="18" charset="0"/>
                <a:cs typeface="Times New Roman" pitchFamily="18" charset="0"/>
              </a:rPr>
              <a:t>Aphelinidae</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Афидииды</a:t>
            </a:r>
            <a:r>
              <a:rPr lang="ru-RU" dirty="0" smtClean="0">
                <a:solidFill>
                  <a:srgbClr val="002060"/>
                </a:solidFill>
                <a:latin typeface="Times New Roman" pitchFamily="18" charset="0"/>
                <a:cs typeface="Times New Roman" pitchFamily="18" charset="0"/>
              </a:rPr>
              <a:t> заражают, как правило, открыто живущих тлей, </a:t>
            </a:r>
            <a:r>
              <a:rPr lang="ru-RU" dirty="0" err="1" smtClean="0">
                <a:solidFill>
                  <a:srgbClr val="002060"/>
                </a:solidFill>
                <a:latin typeface="Times New Roman" pitchFamily="18" charset="0"/>
                <a:cs typeface="Times New Roman" pitchFamily="18" charset="0"/>
              </a:rPr>
              <a:t>афелиниды</a:t>
            </a:r>
            <a:r>
              <a:rPr lang="ru-RU" dirty="0" smtClean="0">
                <a:solidFill>
                  <a:srgbClr val="002060"/>
                </a:solidFill>
                <a:latin typeface="Times New Roman" pitchFamily="18" charset="0"/>
                <a:cs typeface="Times New Roman" pitchFamily="18" charset="0"/>
              </a:rPr>
              <a:t> — тлей, образующих колонии в пазухах листьев. Доминируют виды </a:t>
            </a:r>
            <a:r>
              <a:rPr lang="ru-RU" dirty="0" err="1" smtClean="0">
                <a:solidFill>
                  <a:srgbClr val="002060"/>
                </a:solidFill>
                <a:latin typeface="Times New Roman" pitchFamily="18" charset="0"/>
                <a:cs typeface="Times New Roman" pitchFamily="18" charset="0"/>
              </a:rPr>
              <a:t>Praon</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volucre</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Hal</a:t>
            </a:r>
            <a:r>
              <a:rPr lang="ru-RU" dirty="0" smtClean="0">
                <a:solidFill>
                  <a:srgbClr val="002060"/>
                </a:solidFill>
                <a:latin typeface="Times New Roman" pitchFamily="18" charset="0"/>
                <a:cs typeface="Times New Roman" pitchFamily="18" charset="0"/>
              </a:rPr>
              <a:t>. и </a:t>
            </a:r>
            <a:r>
              <a:rPr lang="ru-RU" dirty="0" err="1" smtClean="0">
                <a:solidFill>
                  <a:srgbClr val="002060"/>
                </a:solidFill>
                <a:latin typeface="Times New Roman" pitchFamily="18" charset="0"/>
                <a:cs typeface="Times New Roman" pitchFamily="18" charset="0"/>
              </a:rPr>
              <a:t>Aphelinus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transversus</a:t>
            </a:r>
            <a:r>
              <a:rPr lang="ru-RU" dirty="0" smtClean="0">
                <a:solidFill>
                  <a:srgbClr val="002060"/>
                </a:solidFill>
                <a:latin typeface="Times New Roman" pitchFamily="18" charset="0"/>
                <a:cs typeface="Times New Roman" pitchFamily="18" charset="0"/>
              </a:rPr>
              <a:t>(Кротова, 1992).</a:t>
            </a: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214290"/>
            <a:ext cx="8643998" cy="6429420"/>
          </a:xfrm>
        </p:spPr>
        <p:txBody>
          <a:bodyPr>
            <a:normAutofit fontScale="55000" lnSpcReduction="20000"/>
          </a:bodyPr>
          <a:lstStyle/>
          <a:p>
            <a:pPr marL="36000" indent="342900">
              <a:lnSpc>
                <a:spcPct val="120000"/>
              </a:lnSpc>
              <a:spcBef>
                <a:spcPts val="0"/>
              </a:spcBef>
              <a:buNone/>
            </a:pPr>
            <a:r>
              <a:rPr lang="ru-RU" b="1" dirty="0" smtClean="0">
                <a:solidFill>
                  <a:srgbClr val="002060"/>
                </a:solidFill>
                <a:latin typeface="Times New Roman" pitchFamily="18" charset="0"/>
                <a:cs typeface="Times New Roman" pitchFamily="18" charset="0"/>
              </a:rPr>
              <a:t>КОКЦИНЕЛЛИДЫ</a:t>
            </a:r>
            <a:r>
              <a:rPr lang="ru-RU" dirty="0" smtClean="0">
                <a:solidFill>
                  <a:srgbClr val="002060"/>
                </a:solidFill>
                <a:latin typeface="Times New Roman" pitchFamily="18" charset="0"/>
                <a:cs typeface="Times New Roman" pitchFamily="18" charset="0"/>
              </a:rPr>
              <a:t> (сем. </a:t>
            </a:r>
            <a:r>
              <a:rPr lang="ru-RU" dirty="0" err="1" smtClean="0">
                <a:solidFill>
                  <a:srgbClr val="002060"/>
                </a:solidFill>
                <a:latin typeface="Times New Roman" pitchFamily="18" charset="0"/>
                <a:cs typeface="Times New Roman" pitchFamily="18" charset="0"/>
              </a:rPr>
              <a:t>Coccinellidae</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отр</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Coleoptera</a:t>
            </a:r>
            <a:r>
              <a:rPr lang="ru-RU" dirty="0" smtClean="0">
                <a:solidFill>
                  <a:srgbClr val="002060"/>
                </a:solidFill>
                <a:latin typeface="Times New Roman" pitchFamily="18" charset="0"/>
                <a:cs typeface="Times New Roman" pitchFamily="18" charset="0"/>
              </a:rPr>
              <a:t>). К наиболее распространенным </a:t>
            </a:r>
            <a:r>
              <a:rPr lang="ru-RU" dirty="0" err="1" smtClean="0">
                <a:solidFill>
                  <a:srgbClr val="002060"/>
                </a:solidFill>
                <a:latin typeface="Times New Roman" pitchFamily="18" charset="0"/>
                <a:cs typeface="Times New Roman" pitchFamily="18" charset="0"/>
              </a:rPr>
              <a:t>афидофагам</a:t>
            </a:r>
            <a:r>
              <a:rPr lang="ru-RU" dirty="0" smtClean="0">
                <a:solidFill>
                  <a:srgbClr val="002060"/>
                </a:solidFill>
                <a:latin typeface="Times New Roman" pitchFamily="18" charset="0"/>
                <a:cs typeface="Times New Roman" pitchFamily="18" charset="0"/>
              </a:rPr>
              <a:t> на злаковых культурах относятся 7-, 5-, 13-, 2-точечная и изменчивая коровки, </a:t>
            </a:r>
            <a:r>
              <a:rPr lang="ru-RU" dirty="0" err="1" smtClean="0">
                <a:solidFill>
                  <a:srgbClr val="002060"/>
                </a:solidFill>
                <a:latin typeface="Times New Roman" pitchFamily="18" charset="0"/>
                <a:cs typeface="Times New Roman" pitchFamily="18" charset="0"/>
              </a:rPr>
              <a:t>пропилея</a:t>
            </a:r>
            <a:r>
              <a:rPr lang="ru-RU" dirty="0" smtClean="0">
                <a:solidFill>
                  <a:srgbClr val="002060"/>
                </a:solidFill>
                <a:latin typeface="Times New Roman" pitchFamily="18" charset="0"/>
                <a:cs typeface="Times New Roman" pitchFamily="18" charset="0"/>
              </a:rPr>
              <a:t> 14-точечная и некоторые другие виды. </a:t>
            </a:r>
          </a:p>
          <a:p>
            <a:pPr marL="36000" indent="342900">
              <a:lnSpc>
                <a:spcPct val="120000"/>
              </a:lnSpc>
              <a:spcBef>
                <a:spcPts val="0"/>
              </a:spcBef>
              <a:buNone/>
            </a:pPr>
            <a:r>
              <a:rPr lang="ru-RU" dirty="0" smtClean="0">
                <a:solidFill>
                  <a:srgbClr val="002060"/>
                </a:solidFill>
                <a:latin typeface="Times New Roman" pitchFamily="18" charset="0"/>
                <a:cs typeface="Times New Roman" pitchFamily="18" charset="0"/>
              </a:rPr>
              <a:t>Коровка 7-точечная — </a:t>
            </a:r>
            <a:r>
              <a:rPr lang="ru-RU" dirty="0" err="1" smtClean="0">
                <a:solidFill>
                  <a:srgbClr val="002060"/>
                </a:solidFill>
                <a:latin typeface="Times New Roman" pitchFamily="18" charset="0"/>
                <a:cs typeface="Times New Roman" pitchFamily="18" charset="0"/>
              </a:rPr>
              <a:t>Coccinella</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septempunctata</a:t>
            </a:r>
            <a:r>
              <a:rPr lang="ru-RU" dirty="0" smtClean="0">
                <a:solidFill>
                  <a:srgbClr val="002060"/>
                </a:solidFill>
                <a:latin typeface="Times New Roman" pitchFamily="18" charset="0"/>
                <a:cs typeface="Times New Roman" pitchFamily="18" charset="0"/>
              </a:rPr>
              <a:t> L. Отличается красными надкрыльями с семью черными пятнами. Длина тела жука 5,5...8 мм, форма короткоовальная, полушаровидная. Голова, </a:t>
            </a:r>
            <a:r>
              <a:rPr lang="ru-RU" dirty="0" err="1" smtClean="0">
                <a:solidFill>
                  <a:srgbClr val="002060"/>
                </a:solidFill>
                <a:latin typeface="Times New Roman" pitchFamily="18" charset="0"/>
                <a:cs typeface="Times New Roman" pitchFamily="18" charset="0"/>
              </a:rPr>
              <a:t>переднеспинка</a:t>
            </a:r>
            <a:r>
              <a:rPr lang="ru-RU" dirty="0" smtClean="0">
                <a:solidFill>
                  <a:srgbClr val="002060"/>
                </a:solidFill>
                <a:latin typeface="Times New Roman" pitchFamily="18" charset="0"/>
                <a:cs typeface="Times New Roman" pitchFamily="18" charset="0"/>
              </a:rPr>
              <a:t>, грудь, брюшко, ноги черные. Личинки </a:t>
            </a:r>
            <a:r>
              <a:rPr lang="ru-RU" dirty="0" err="1" smtClean="0">
                <a:solidFill>
                  <a:srgbClr val="002060"/>
                </a:solidFill>
                <a:latin typeface="Times New Roman" pitchFamily="18" charset="0"/>
                <a:cs typeface="Times New Roman" pitchFamily="18" charset="0"/>
              </a:rPr>
              <a:t>камподеовидные</a:t>
            </a:r>
            <a:r>
              <a:rPr lang="ru-RU" dirty="0" smtClean="0">
                <a:solidFill>
                  <a:srgbClr val="002060"/>
                </a:solidFill>
                <a:latin typeface="Times New Roman" pitchFamily="18" charset="0"/>
                <a:cs typeface="Times New Roman" pitchFamily="18" charset="0"/>
              </a:rPr>
              <a:t>, подвижные, темного цвета с красным рисунком. </a:t>
            </a:r>
          </a:p>
          <a:p>
            <a:pPr marL="36000" indent="342900">
              <a:lnSpc>
                <a:spcPct val="120000"/>
              </a:lnSpc>
              <a:spcBef>
                <a:spcPts val="0"/>
              </a:spcBef>
              <a:buNone/>
            </a:pPr>
            <a:r>
              <a:rPr lang="ru-RU" dirty="0" smtClean="0">
                <a:solidFill>
                  <a:srgbClr val="002060"/>
                </a:solidFill>
                <a:latin typeface="Times New Roman" pitchFamily="18" charset="0"/>
                <a:cs typeface="Times New Roman" pitchFamily="18" charset="0"/>
              </a:rPr>
              <a:t>Коровка 5-точечная — </a:t>
            </a:r>
            <a:r>
              <a:rPr lang="ru-RU" dirty="0" err="1" smtClean="0">
                <a:solidFill>
                  <a:srgbClr val="002060"/>
                </a:solidFill>
                <a:latin typeface="Times New Roman" pitchFamily="18" charset="0"/>
                <a:cs typeface="Times New Roman" pitchFamily="18" charset="0"/>
              </a:rPr>
              <a:t>Coccinella</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quinquepunctata</a:t>
            </a:r>
            <a:r>
              <a:rPr lang="ru-RU" dirty="0" smtClean="0">
                <a:solidFill>
                  <a:srgbClr val="002060"/>
                </a:solidFill>
                <a:latin typeface="Times New Roman" pitchFamily="18" charset="0"/>
                <a:cs typeface="Times New Roman" pitchFamily="18" charset="0"/>
              </a:rPr>
              <a:t> L. Длина тела имаго З...5мм. Надкрылья красные с пятью черными пятнами. Заднее пятно лежит у бокового края далеко от шва. </a:t>
            </a:r>
          </a:p>
          <a:p>
            <a:pPr marL="36000" indent="342900">
              <a:lnSpc>
                <a:spcPct val="120000"/>
              </a:lnSpc>
              <a:spcBef>
                <a:spcPts val="0"/>
              </a:spcBef>
              <a:buNone/>
            </a:pPr>
            <a:r>
              <a:rPr lang="ru-RU" dirty="0" smtClean="0">
                <a:solidFill>
                  <a:srgbClr val="002060"/>
                </a:solidFill>
                <a:latin typeface="Times New Roman" pitchFamily="18" charset="0"/>
                <a:cs typeface="Times New Roman" pitchFamily="18" charset="0"/>
              </a:rPr>
              <a:t>Коровка 13-точечная — </a:t>
            </a:r>
            <a:r>
              <a:rPr lang="ru-RU" dirty="0" err="1" smtClean="0">
                <a:solidFill>
                  <a:srgbClr val="002060"/>
                </a:solidFill>
                <a:latin typeface="Times New Roman" pitchFamily="18" charset="0"/>
                <a:cs typeface="Times New Roman" pitchFamily="18" charset="0"/>
              </a:rPr>
              <a:t>Hyppodamia</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tredecimpunctata</a:t>
            </a:r>
            <a:r>
              <a:rPr lang="ru-RU" dirty="0" smtClean="0">
                <a:solidFill>
                  <a:srgbClr val="002060"/>
                </a:solidFill>
                <a:latin typeface="Times New Roman" pitchFamily="18" charset="0"/>
                <a:cs typeface="Times New Roman" pitchFamily="18" charset="0"/>
              </a:rPr>
              <a:t> L. Длина тела 4,5...7 мм. Надкрылья жука красные с 13 черными точками, которые частично могут исчезать. </a:t>
            </a:r>
            <a:r>
              <a:rPr lang="ru-RU" dirty="0" err="1" smtClean="0">
                <a:solidFill>
                  <a:srgbClr val="002060"/>
                </a:solidFill>
                <a:latin typeface="Times New Roman" pitchFamily="18" charset="0"/>
                <a:cs typeface="Times New Roman" pitchFamily="18" charset="0"/>
              </a:rPr>
              <a:t>Переднеспинка</a:t>
            </a:r>
            <a:r>
              <a:rPr lang="ru-RU" dirty="0" smtClean="0">
                <a:solidFill>
                  <a:srgbClr val="002060"/>
                </a:solidFill>
                <a:latin typeface="Times New Roman" pitchFamily="18" charset="0"/>
                <a:cs typeface="Times New Roman" pitchFamily="18" charset="0"/>
              </a:rPr>
              <a:t> с крупным четырехугольным пятном посередине и двумя черными точками по бокам. </a:t>
            </a:r>
          </a:p>
          <a:p>
            <a:pPr marL="36000" indent="342900">
              <a:lnSpc>
                <a:spcPct val="120000"/>
              </a:lnSpc>
              <a:spcBef>
                <a:spcPts val="0"/>
              </a:spcBef>
              <a:buNone/>
            </a:pPr>
            <a:r>
              <a:rPr lang="ru-RU" dirty="0" smtClean="0">
                <a:solidFill>
                  <a:srgbClr val="002060"/>
                </a:solidFill>
                <a:latin typeface="Times New Roman" pitchFamily="18" charset="0"/>
                <a:cs typeface="Times New Roman" pitchFamily="18" charset="0"/>
              </a:rPr>
              <a:t>Коровка 2-точечная — </a:t>
            </a:r>
            <a:r>
              <a:rPr lang="ru-RU" dirty="0" err="1" smtClean="0">
                <a:solidFill>
                  <a:srgbClr val="002060"/>
                </a:solidFill>
                <a:latin typeface="Times New Roman" pitchFamily="18" charset="0"/>
                <a:cs typeface="Times New Roman" pitchFamily="18" charset="0"/>
              </a:rPr>
              <a:t>Adalia</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bipunctata</a:t>
            </a:r>
            <a:r>
              <a:rPr lang="ru-RU" dirty="0" smtClean="0">
                <a:solidFill>
                  <a:srgbClr val="002060"/>
                </a:solidFill>
                <a:latin typeface="Times New Roman" pitchFamily="18" charset="0"/>
                <a:cs typeface="Times New Roman" pitchFamily="18" charset="0"/>
              </a:rPr>
              <a:t> L. Взрослое насекомое средних размеров (3,5...5,5 мм), тело продолговато-овальное, умеренно выпуклое. Окраска </a:t>
            </a:r>
            <a:r>
              <a:rPr lang="ru-RU" dirty="0" err="1" smtClean="0">
                <a:solidFill>
                  <a:srgbClr val="002060"/>
                </a:solidFill>
                <a:latin typeface="Times New Roman" pitchFamily="18" charset="0"/>
                <a:cs typeface="Times New Roman" pitchFamily="18" charset="0"/>
              </a:rPr>
              <a:t>переднеспинки</a:t>
            </a:r>
            <a:r>
              <a:rPr lang="ru-RU" dirty="0" smtClean="0">
                <a:solidFill>
                  <a:srgbClr val="002060"/>
                </a:solidFill>
                <a:latin typeface="Times New Roman" pitchFamily="18" charset="0"/>
                <a:cs typeface="Times New Roman" pitchFamily="18" charset="0"/>
              </a:rPr>
              <a:t> и особенно надкрылий крайне изменчива. У светлых форм </a:t>
            </a:r>
            <a:r>
              <a:rPr lang="ru-RU" dirty="0" err="1" smtClean="0">
                <a:solidFill>
                  <a:srgbClr val="002060"/>
                </a:solidFill>
                <a:latin typeface="Times New Roman" pitchFamily="18" charset="0"/>
                <a:cs typeface="Times New Roman" pitchFamily="18" charset="0"/>
              </a:rPr>
              <a:t>переднеспинка</a:t>
            </a:r>
            <a:r>
              <a:rPr lang="ru-RU" dirty="0" smtClean="0">
                <a:solidFill>
                  <a:srgbClr val="002060"/>
                </a:solidFill>
                <a:latin typeface="Times New Roman" pitchFamily="18" charset="0"/>
                <a:cs typeface="Times New Roman" pitchFamily="18" charset="0"/>
              </a:rPr>
              <a:t> белая с пятью бурыми или черными пятнами, а надкрылья красные или рыжие, без точек, иногда с белым расплывчатым пятном или с черной точкой. У темных форм преобладает черный цвет, красный сохраняется в виде четырехугольного плечевого пятна и двух округлых пятен, расположенных посередине каждого надкрылья близ шва и у вершины. </a:t>
            </a:r>
            <a:r>
              <a:rPr lang="ru-RU" dirty="0" err="1" smtClean="0">
                <a:solidFill>
                  <a:srgbClr val="002060"/>
                </a:solidFill>
                <a:latin typeface="Times New Roman" pitchFamily="18" charset="0"/>
                <a:cs typeface="Times New Roman" pitchFamily="18" charset="0"/>
              </a:rPr>
              <a:t>Переднеспинка</a:t>
            </a:r>
            <a:r>
              <a:rPr lang="ru-RU" dirty="0" smtClean="0">
                <a:solidFill>
                  <a:srgbClr val="002060"/>
                </a:solidFill>
                <a:latin typeface="Times New Roman" pitchFamily="18" charset="0"/>
                <a:cs typeface="Times New Roman" pitchFamily="18" charset="0"/>
              </a:rPr>
              <a:t> у черных форм черная или с узкой белой полосой по бокам и впереди. </a:t>
            </a: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285728"/>
            <a:ext cx="8643998" cy="6357982"/>
          </a:xfrm>
        </p:spPr>
        <p:txBody>
          <a:bodyPr>
            <a:normAutofit fontScale="62500" lnSpcReduction="20000"/>
          </a:bodyPr>
          <a:lstStyle/>
          <a:p>
            <a:pPr marL="0" indent="342900">
              <a:lnSpc>
                <a:spcPct val="120000"/>
              </a:lnSpc>
              <a:spcBef>
                <a:spcPts val="0"/>
              </a:spcBef>
              <a:buNone/>
            </a:pPr>
            <a:r>
              <a:rPr lang="ru-RU" b="1" dirty="0" smtClean="0">
                <a:solidFill>
                  <a:srgbClr val="002060"/>
                </a:solidFill>
                <a:latin typeface="Times New Roman" pitchFamily="18" charset="0"/>
                <a:cs typeface="Times New Roman" pitchFamily="18" charset="0"/>
              </a:rPr>
              <a:t>Коровка изменчивая </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Adonia</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variegata</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Gz</a:t>
            </a:r>
            <a:r>
              <a:rPr lang="ru-RU" dirty="0" smtClean="0">
                <a:solidFill>
                  <a:srgbClr val="002060"/>
                </a:solidFill>
                <a:latin typeface="Times New Roman" pitchFamily="18" charset="0"/>
                <a:cs typeface="Times New Roman" pitchFamily="18" charset="0"/>
              </a:rPr>
              <a:t>. Жук средних размеров (З...5,5мм), тело удлиненно-овальное. Окраска </a:t>
            </a:r>
            <a:r>
              <a:rPr lang="ru-RU" dirty="0" err="1" smtClean="0">
                <a:solidFill>
                  <a:srgbClr val="002060"/>
                </a:solidFill>
                <a:latin typeface="Times New Roman" pitchFamily="18" charset="0"/>
                <a:cs typeface="Times New Roman" pitchFamily="18" charset="0"/>
              </a:rPr>
              <a:t>переднеспинки</a:t>
            </a:r>
            <a:r>
              <a:rPr lang="ru-RU" dirty="0" smtClean="0">
                <a:solidFill>
                  <a:srgbClr val="002060"/>
                </a:solidFill>
                <a:latin typeface="Times New Roman" pitchFamily="18" charset="0"/>
                <a:cs typeface="Times New Roman" pitchFamily="18" charset="0"/>
              </a:rPr>
              <a:t> желтая или красновато-желтая, с типичным </a:t>
            </a:r>
            <a:r>
              <a:rPr lang="ru-RU" dirty="0" err="1" smtClean="0">
                <a:solidFill>
                  <a:srgbClr val="002060"/>
                </a:solidFill>
                <a:latin typeface="Times New Roman" pitchFamily="18" charset="0"/>
                <a:cs typeface="Times New Roman" pitchFamily="18" charset="0"/>
              </a:rPr>
              <a:t>коронообразным</a:t>
            </a:r>
            <a:r>
              <a:rPr lang="ru-RU" dirty="0" smtClean="0">
                <a:solidFill>
                  <a:srgbClr val="002060"/>
                </a:solidFill>
                <a:latin typeface="Times New Roman" pitchFamily="18" charset="0"/>
                <a:cs typeface="Times New Roman" pitchFamily="18" charset="0"/>
              </a:rPr>
              <a:t> рисунком черного цвета. Надкрылья удлиненные, плоские, обычно красные с семью черными точками, из которых одна общая, </a:t>
            </a:r>
            <a:r>
              <a:rPr lang="ru-RU" dirty="0" err="1" smtClean="0">
                <a:solidFill>
                  <a:srgbClr val="002060"/>
                </a:solidFill>
                <a:latin typeface="Times New Roman" pitchFamily="18" charset="0"/>
                <a:cs typeface="Times New Roman" pitchFamily="18" charset="0"/>
              </a:rPr>
              <a:t>прищитковая</a:t>
            </a:r>
            <a:r>
              <a:rPr lang="ru-RU" dirty="0" smtClean="0">
                <a:solidFill>
                  <a:srgbClr val="002060"/>
                </a:solidFill>
                <a:latin typeface="Times New Roman" pitchFamily="18" charset="0"/>
                <a:cs typeface="Times New Roman" pitchFamily="18" charset="0"/>
              </a:rPr>
              <a:t>, остальные расположены по три в задней половине каждого надкрылья. </a:t>
            </a:r>
          </a:p>
          <a:p>
            <a:pPr marL="0" indent="342900">
              <a:lnSpc>
                <a:spcPct val="120000"/>
              </a:lnSpc>
              <a:spcBef>
                <a:spcPts val="0"/>
              </a:spcBef>
              <a:buNone/>
            </a:pPr>
            <a:r>
              <a:rPr lang="ru-RU" b="1" dirty="0" err="1" smtClean="0">
                <a:solidFill>
                  <a:srgbClr val="002060"/>
                </a:solidFill>
                <a:latin typeface="Times New Roman" pitchFamily="18" charset="0"/>
                <a:cs typeface="Times New Roman" pitchFamily="18" charset="0"/>
              </a:rPr>
              <a:t>Пропилея</a:t>
            </a:r>
            <a:r>
              <a:rPr lang="ru-RU" b="1" dirty="0" smtClean="0">
                <a:solidFill>
                  <a:srgbClr val="002060"/>
                </a:solidFill>
                <a:latin typeface="Times New Roman" pitchFamily="18" charset="0"/>
                <a:cs typeface="Times New Roman" pitchFamily="18" charset="0"/>
              </a:rPr>
              <a:t> 14-точечная </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Propylaea</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quatuordecimpunctata</a:t>
            </a:r>
            <a:r>
              <a:rPr lang="ru-RU" dirty="0" smtClean="0">
                <a:solidFill>
                  <a:srgbClr val="002060"/>
                </a:solidFill>
                <a:latin typeface="Times New Roman" pitchFamily="18" charset="0"/>
                <a:cs typeface="Times New Roman" pitchFamily="18" charset="0"/>
              </a:rPr>
              <a:t> L. Длина тела 3,5...4,5 мм. Надкрылья жука желтые с 14 прямоугольными черными точками, которые часто сливаются в </a:t>
            </a:r>
            <a:r>
              <a:rPr lang="ru-RU" dirty="0" err="1" smtClean="0">
                <a:solidFill>
                  <a:srgbClr val="002060"/>
                </a:solidFill>
                <a:latin typeface="Times New Roman" pitchFamily="18" charset="0"/>
                <a:cs typeface="Times New Roman" pitchFamily="18" charset="0"/>
              </a:rPr>
              <a:t>якореобразный</a:t>
            </a:r>
            <a:r>
              <a:rPr lang="ru-RU" dirty="0" smtClean="0">
                <a:solidFill>
                  <a:srgbClr val="002060"/>
                </a:solidFill>
                <a:latin typeface="Times New Roman" pitchFamily="18" charset="0"/>
                <a:cs typeface="Times New Roman" pitchFamily="18" charset="0"/>
              </a:rPr>
              <a:t> рисунок. Божьи коровки хищничают в фазе личинки и имаго и обладают большой прожорливостью. На севере </a:t>
            </a:r>
            <a:r>
              <a:rPr lang="ru-RU" dirty="0" err="1" smtClean="0">
                <a:solidFill>
                  <a:srgbClr val="002060"/>
                </a:solidFill>
                <a:latin typeface="Times New Roman" pitchFamily="18" charset="0"/>
                <a:cs typeface="Times New Roman" pitchFamily="18" charset="0"/>
              </a:rPr>
              <a:t>кокцинеллиды</a:t>
            </a:r>
            <a:r>
              <a:rPr lang="ru-RU" dirty="0" smtClean="0">
                <a:solidFill>
                  <a:srgbClr val="002060"/>
                </a:solidFill>
                <a:latin typeface="Times New Roman" pitchFamily="18" charset="0"/>
                <a:cs typeface="Times New Roman" pitchFamily="18" charset="0"/>
              </a:rPr>
              <a:t> развиваются в одном поколении (кроме изменчивой коровки), на юге — в 2...3 поколениях. Зимуют жуки на опушках леса или в лесных полезащитных полосах, в дуплах, под корой и в других укрытиях. После зимовки проходят дополнительное питание в колониях тлей на деревьях в лесу и садах. Здесь они питаются также </a:t>
            </a:r>
            <a:r>
              <a:rPr lang="ru-RU" dirty="0" err="1" smtClean="0">
                <a:solidFill>
                  <a:srgbClr val="002060"/>
                </a:solidFill>
                <a:latin typeface="Times New Roman" pitchFamily="18" charset="0"/>
                <a:cs typeface="Times New Roman" pitchFamily="18" charset="0"/>
              </a:rPr>
              <a:t>листоблошками</a:t>
            </a:r>
            <a:r>
              <a:rPr lang="ru-RU" dirty="0" smtClean="0">
                <a:solidFill>
                  <a:srgbClr val="002060"/>
                </a:solidFill>
                <a:latin typeface="Times New Roman" pitchFamily="18" charset="0"/>
                <a:cs typeface="Times New Roman" pitchFamily="18" charset="0"/>
              </a:rPr>
              <a:t> и другими насекомыми, нектаром и пыльцой растений. Созревание яиц у </a:t>
            </a:r>
            <a:r>
              <a:rPr lang="ru-RU" dirty="0" err="1" smtClean="0">
                <a:solidFill>
                  <a:srgbClr val="002060"/>
                </a:solidFill>
                <a:latin typeface="Times New Roman" pitchFamily="18" charset="0"/>
                <a:cs typeface="Times New Roman" pitchFamily="18" charset="0"/>
              </a:rPr>
              <a:t>кокцинеллид</a:t>
            </a:r>
            <a:r>
              <a:rPr lang="ru-RU" dirty="0" smtClean="0">
                <a:solidFill>
                  <a:srgbClr val="002060"/>
                </a:solidFill>
                <a:latin typeface="Times New Roman" pitchFamily="18" charset="0"/>
                <a:cs typeface="Times New Roman" pitchFamily="18" charset="0"/>
              </a:rPr>
              <a:t> происходит порционно и лишь при питании животной пищей (при потреблении не менее 200...300 особей тлей).</a:t>
            </a: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85728"/>
            <a:ext cx="8715436" cy="6357982"/>
          </a:xfrm>
        </p:spPr>
        <p:txBody>
          <a:bodyPr>
            <a:normAutofit fontScale="92500" lnSpcReduction="20000"/>
          </a:bodyPr>
          <a:lstStyle/>
          <a:p>
            <a:pPr marL="0" indent="342900">
              <a:lnSpc>
                <a:spcPct val="110000"/>
              </a:lnSpc>
              <a:spcBef>
                <a:spcPts val="0"/>
              </a:spcBef>
              <a:buNone/>
            </a:pPr>
            <a:r>
              <a:rPr lang="ru-RU" dirty="0" smtClean="0">
                <a:solidFill>
                  <a:srgbClr val="002060"/>
                </a:solidFill>
                <a:latin typeface="Times New Roman" pitchFamily="18" charset="0"/>
                <a:cs typeface="Times New Roman" pitchFamily="18" charset="0"/>
              </a:rPr>
              <a:t>Жуки 7-точечной коровки начинают заселять поля злаковых культур до появления на них тлей, но к откладке яиц приступают с образованием колоний тлей. За 1 сутки жук может уничтожить от 80 до 200 тлей. Плодовитость божьих коровок варьирует от 160 до 500 яиц у перезимовавших самок и от 40 до 95 яиц у самок летнего поколения. Яйца божьих коровок ярко-желтого цвета. Самки откладывают их группами вне колоний тлей на протяжении 1...1,5мес. Отродившиеся личинки активно отыскивают свою жертву. За период своего развития личинка съедает 400...600 тлей. Окукливаются личинки на растениях, прикрепляясь на поверхности листьев вниз головой.</a:t>
            </a: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357166"/>
            <a:ext cx="8329642" cy="6286544"/>
          </a:xfrm>
        </p:spPr>
        <p:txBody>
          <a:bodyPr>
            <a:normAutofit fontScale="77500" lnSpcReduction="20000"/>
          </a:bodyPr>
          <a:lstStyle/>
          <a:p>
            <a:pPr marL="0" indent="342900">
              <a:lnSpc>
                <a:spcPct val="120000"/>
              </a:lnSpc>
              <a:spcBef>
                <a:spcPts val="0"/>
              </a:spcBef>
              <a:buNone/>
            </a:pPr>
            <a:r>
              <a:rPr lang="ru-RU" b="1" dirty="0" smtClean="0">
                <a:solidFill>
                  <a:srgbClr val="002060"/>
                </a:solidFill>
                <a:latin typeface="Times New Roman" pitchFamily="18" charset="0"/>
                <a:cs typeface="Times New Roman" pitchFamily="18" charset="0"/>
              </a:rPr>
              <a:t>ЗЛАТОГЛАЗКИ </a:t>
            </a:r>
            <a:r>
              <a:rPr lang="ru-RU" dirty="0" smtClean="0">
                <a:solidFill>
                  <a:srgbClr val="002060"/>
                </a:solidFill>
                <a:latin typeface="Times New Roman" pitchFamily="18" charset="0"/>
                <a:cs typeface="Times New Roman" pitchFamily="18" charset="0"/>
              </a:rPr>
              <a:t>(сем. </a:t>
            </a:r>
            <a:r>
              <a:rPr lang="ru-RU" dirty="0" err="1" smtClean="0">
                <a:solidFill>
                  <a:srgbClr val="002060"/>
                </a:solidFill>
                <a:latin typeface="Times New Roman" pitchFamily="18" charset="0"/>
                <a:cs typeface="Times New Roman" pitchFamily="18" charset="0"/>
              </a:rPr>
              <a:t>Chrysopidae</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отр</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Neuroptera</a:t>
            </a:r>
            <a:r>
              <a:rPr lang="ru-RU" dirty="0" smtClean="0">
                <a:solidFill>
                  <a:srgbClr val="002060"/>
                </a:solidFill>
                <a:latin typeface="Times New Roman" pitchFamily="18" charset="0"/>
                <a:cs typeface="Times New Roman" pitchFamily="18" charset="0"/>
              </a:rPr>
              <a:t>). К наиболее эффективным хищникам злаковых тлей относятся златоглазка обыкновенная — </a:t>
            </a:r>
            <a:r>
              <a:rPr lang="ru-RU" dirty="0" err="1" smtClean="0">
                <a:solidFill>
                  <a:srgbClr val="002060"/>
                </a:solidFill>
                <a:latin typeface="Times New Roman" pitchFamily="18" charset="0"/>
                <a:cs typeface="Times New Roman" pitchFamily="18" charset="0"/>
              </a:rPr>
              <a:t>Chrysopa</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cornea</a:t>
            </a:r>
            <a:r>
              <a:rPr lang="ru-RU" dirty="0" smtClean="0">
                <a:solidFill>
                  <a:srgbClr val="002060"/>
                </a:solidFill>
                <a:latin typeface="Times New Roman" pitchFamily="18" charset="0"/>
                <a:cs typeface="Times New Roman" pitchFamily="18" charset="0"/>
              </a:rPr>
              <a:t>, 7-точечная — </a:t>
            </a:r>
            <a:r>
              <a:rPr lang="ru-RU" dirty="0" err="1" smtClean="0">
                <a:solidFill>
                  <a:srgbClr val="002060"/>
                </a:solidFill>
                <a:latin typeface="Times New Roman" pitchFamily="18" charset="0"/>
                <a:cs typeface="Times New Roman" pitchFamily="18" charset="0"/>
              </a:rPr>
              <a:t>Ch</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septempunctata</a:t>
            </a:r>
            <a:r>
              <a:rPr lang="ru-RU" dirty="0" smtClean="0">
                <a:solidFill>
                  <a:srgbClr val="002060"/>
                </a:solidFill>
                <a:latin typeface="Times New Roman" pitchFamily="18" charset="0"/>
                <a:cs typeface="Times New Roman" pitchFamily="18" charset="0"/>
              </a:rPr>
              <a:t>, красивая — </a:t>
            </a:r>
            <a:r>
              <a:rPr lang="ru-RU" dirty="0" err="1" smtClean="0">
                <a:solidFill>
                  <a:srgbClr val="002060"/>
                </a:solidFill>
                <a:latin typeface="Times New Roman" pitchFamily="18" charset="0"/>
                <a:cs typeface="Times New Roman" pitchFamily="18" charset="0"/>
              </a:rPr>
              <a:t>Ch</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formosa</a:t>
            </a:r>
            <a:r>
              <a:rPr lang="ru-RU" dirty="0" smtClean="0">
                <a:solidFill>
                  <a:srgbClr val="002060"/>
                </a:solidFill>
                <a:latin typeface="Times New Roman" pitchFamily="18" charset="0"/>
                <a:cs typeface="Times New Roman" pitchFamily="18" charset="0"/>
              </a:rPr>
              <a:t>, прозрачная, или жемчужная, — </a:t>
            </a:r>
            <a:r>
              <a:rPr lang="ru-RU" dirty="0" err="1" smtClean="0">
                <a:solidFill>
                  <a:srgbClr val="002060"/>
                </a:solidFill>
                <a:latin typeface="Times New Roman" pitchFamily="18" charset="0"/>
                <a:cs typeface="Times New Roman" pitchFamily="18" charset="0"/>
              </a:rPr>
              <a:t>Ch</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perla</a:t>
            </a:r>
            <a:r>
              <a:rPr lang="ru-RU" dirty="0" smtClean="0">
                <a:solidFill>
                  <a:srgbClr val="002060"/>
                </a:solidFill>
                <a:latin typeface="Times New Roman" pitchFamily="18" charset="0"/>
                <a:cs typeface="Times New Roman" pitchFamily="18" charset="0"/>
              </a:rPr>
              <a:t> и некоторые другие. Они питаются также паутинными клещами, червецами, </a:t>
            </a:r>
            <a:r>
              <a:rPr lang="ru-RU" dirty="0" err="1" smtClean="0">
                <a:solidFill>
                  <a:srgbClr val="002060"/>
                </a:solidFill>
                <a:latin typeface="Times New Roman" pitchFamily="18" charset="0"/>
                <a:cs typeface="Times New Roman" pitchFamily="18" charset="0"/>
              </a:rPr>
              <a:t>трипсами</a:t>
            </a:r>
            <a:r>
              <a:rPr lang="ru-RU" dirty="0" smtClean="0">
                <a:solidFill>
                  <a:srgbClr val="002060"/>
                </a:solidFill>
                <a:latin typeface="Times New Roman" pitchFamily="18" charset="0"/>
                <a:cs typeface="Times New Roman" pitchFamily="18" charset="0"/>
              </a:rPr>
              <a:t>, яйцами и молодыми гусеницами, открыто живущими на растениях. По широте распространения и обилию на полевых культурах ведущее положение занимает златоглазка обыкновенная. На посевы злаковых культур златоглазка начинает мигрировать во время образования на растениях колоний тлей, в фазу цветения. К началу молочной спелости численность </a:t>
            </a:r>
            <a:r>
              <a:rPr lang="ru-RU" dirty="0" err="1" smtClean="0">
                <a:solidFill>
                  <a:srgbClr val="002060"/>
                </a:solidFill>
                <a:latin typeface="Times New Roman" pitchFamily="18" charset="0"/>
                <a:cs typeface="Times New Roman" pitchFamily="18" charset="0"/>
              </a:rPr>
              <a:t>афидофагов</a:t>
            </a:r>
            <a:r>
              <a:rPr lang="ru-RU" dirty="0" smtClean="0">
                <a:solidFill>
                  <a:srgbClr val="002060"/>
                </a:solidFill>
                <a:latin typeface="Times New Roman" pitchFamily="18" charset="0"/>
                <a:cs typeface="Times New Roman" pitchFamily="18" charset="0"/>
              </a:rPr>
              <a:t> заметно увеличивается. В результате их деятельности спад численности тли происходит в более сжатые сроки</a:t>
            </a: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solidFill>
                  <a:srgbClr val="002060"/>
                </a:solidFill>
                <a:latin typeface="Times New Roman" pitchFamily="18" charset="0"/>
                <a:cs typeface="Times New Roman" pitchFamily="18" charset="0"/>
              </a:rPr>
              <a:t>Вопросы:</a:t>
            </a:r>
            <a:endParaRPr lang="ru-RU" dirty="0">
              <a:solidFill>
                <a:srgbClr val="002060"/>
              </a:solidFill>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r>
              <a:rPr lang="ru-RU" dirty="0" smtClean="0">
                <a:solidFill>
                  <a:srgbClr val="002060"/>
                </a:solidFill>
                <a:latin typeface="Times New Roman" pitchFamily="18" charset="0"/>
                <a:cs typeface="Times New Roman" pitchFamily="18" charset="0"/>
              </a:rPr>
              <a:t>Энтомофаги вредителей зерновых культур </a:t>
            </a:r>
          </a:p>
          <a:p>
            <a:r>
              <a:rPr lang="ru-RU" dirty="0" smtClean="0">
                <a:solidFill>
                  <a:srgbClr val="002060"/>
                </a:solidFill>
                <a:latin typeface="Times New Roman" pitchFamily="18" charset="0"/>
                <a:cs typeface="Times New Roman" pitchFamily="18" charset="0"/>
              </a:rPr>
              <a:t>Энтомофаги вредителей зернобобовых культур </a:t>
            </a: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44" y="357166"/>
            <a:ext cx="8786874" cy="6357982"/>
          </a:xfrm>
        </p:spPr>
        <p:txBody>
          <a:bodyPr>
            <a:normAutofit fontScale="55000" lnSpcReduction="20000"/>
          </a:bodyPr>
          <a:lstStyle/>
          <a:p>
            <a:pPr marL="0" indent="342900">
              <a:lnSpc>
                <a:spcPct val="120000"/>
              </a:lnSpc>
              <a:spcBef>
                <a:spcPts val="0"/>
              </a:spcBef>
              <a:buNone/>
            </a:pPr>
            <a:r>
              <a:rPr lang="ru-RU" b="1" dirty="0" smtClean="0">
                <a:solidFill>
                  <a:srgbClr val="002060"/>
                </a:solidFill>
                <a:latin typeface="Times New Roman" pitchFamily="18" charset="0"/>
                <a:cs typeface="Times New Roman" pitchFamily="18" charset="0"/>
              </a:rPr>
              <a:t>СИРФИДЫ, ИЛИ ЖУРЧАЛКИ </a:t>
            </a:r>
            <a:r>
              <a:rPr lang="ru-RU" dirty="0" smtClean="0">
                <a:solidFill>
                  <a:srgbClr val="002060"/>
                </a:solidFill>
                <a:latin typeface="Times New Roman" pitchFamily="18" charset="0"/>
                <a:cs typeface="Times New Roman" pitchFamily="18" charset="0"/>
              </a:rPr>
              <a:t>(СЕМ. SYRPHIDAE, ОТР. DIPTERA). Относятся к постоянным хищникам злаковых тлей. Большинство видов </a:t>
            </a:r>
            <a:r>
              <a:rPr lang="ru-RU" dirty="0" err="1" smtClean="0">
                <a:solidFill>
                  <a:srgbClr val="002060"/>
                </a:solidFill>
                <a:latin typeface="Times New Roman" pitchFamily="18" charset="0"/>
                <a:cs typeface="Times New Roman" pitchFamily="18" charset="0"/>
              </a:rPr>
              <a:t>сирфид</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полициклично</a:t>
            </a:r>
            <a:r>
              <a:rPr lang="ru-RU" dirty="0" smtClean="0">
                <a:solidFill>
                  <a:srgbClr val="002060"/>
                </a:solidFill>
                <a:latin typeface="Times New Roman" pitchFamily="18" charset="0"/>
                <a:cs typeface="Times New Roman" pitchFamily="18" charset="0"/>
              </a:rPr>
              <a:t>: развивают 2...4 поколения в год. Зимуют в фазе куколки в почве или на растительных остатках, листьях и стеблях растений. Появляются весной в апреле — июне в зависимости от региона. Мухи вылетают неполовозрелыми. Для их созревания необходимо питание нектаром и пыльцой </a:t>
            </a:r>
            <a:r>
              <a:rPr lang="ru-RU" dirty="0" err="1" smtClean="0">
                <a:solidFill>
                  <a:srgbClr val="002060"/>
                </a:solidFill>
                <a:latin typeface="Times New Roman" pitchFamily="18" charset="0"/>
                <a:cs typeface="Times New Roman" pitchFamily="18" charset="0"/>
              </a:rPr>
              <a:t>розанных</a:t>
            </a:r>
            <a:r>
              <a:rPr lang="ru-RU" dirty="0" smtClean="0">
                <a:solidFill>
                  <a:srgbClr val="002060"/>
                </a:solidFill>
                <a:latin typeface="Times New Roman" pitchFamily="18" charset="0"/>
                <a:cs typeface="Times New Roman" pitchFamily="18" charset="0"/>
              </a:rPr>
              <a:t>, крестоцветных, сложноцветных, зонтичных и других растений. Самки летних поколений приступают к откладке яиц на 3-й день после начала питания. Яйца мелкие, длиной 0,1...0,2 мм, овальные, молочно-белого цвета. Самки откладывают яйца на молодые листья растений в колонии тлей, приклеивая их к субстрату вертикально узким концом вверх. За один прием самка может отложить 3...5 яиц, размещая их разрозненно по одному. Развитие яйца длится 2...3 дня. Личинки имеют три возраста, развиваются около 20 дней, окукливаются в местах питания. За один день взрослая личинка уничтожает 60...200 тлей, а за весь период развития — 1000...2000 тлей. При питании личинка отрывает ротовыми органами тлю от субстрата, высасывает ее содержимое и отбрасывает оставшуюся от жертвы шкурку в сторону. </a:t>
            </a:r>
            <a:r>
              <a:rPr lang="ru-RU" dirty="0" err="1" smtClean="0">
                <a:solidFill>
                  <a:srgbClr val="002060"/>
                </a:solidFill>
                <a:latin typeface="Times New Roman" pitchFamily="18" charset="0"/>
                <a:cs typeface="Times New Roman" pitchFamily="18" charset="0"/>
              </a:rPr>
              <a:t>Сирфиды</a:t>
            </a:r>
            <a:r>
              <a:rPr lang="ru-RU" dirty="0" smtClean="0">
                <a:solidFill>
                  <a:srgbClr val="002060"/>
                </a:solidFill>
                <a:latin typeface="Times New Roman" pitchFamily="18" charset="0"/>
                <a:cs typeface="Times New Roman" pitchFamily="18" charset="0"/>
              </a:rPr>
              <a:t> откладывают яйца в колонии тлей со сравнительно высокой их численностью, что обеспечивает более полноценное питание и развитие малоподвижных и прожорливых личинок. На злаковых культурах </a:t>
            </a:r>
            <a:r>
              <a:rPr lang="ru-RU" dirty="0" err="1" smtClean="0">
                <a:solidFill>
                  <a:srgbClr val="002060"/>
                </a:solidFill>
                <a:latin typeface="Times New Roman" pitchFamily="18" charset="0"/>
                <a:cs typeface="Times New Roman" pitchFamily="18" charset="0"/>
              </a:rPr>
              <a:t>сирфиды</a:t>
            </a:r>
            <a:r>
              <a:rPr lang="ru-RU" dirty="0" smtClean="0">
                <a:solidFill>
                  <a:srgbClr val="002060"/>
                </a:solidFill>
                <a:latin typeface="Times New Roman" pitchFamily="18" charset="0"/>
                <a:cs typeface="Times New Roman" pitchFamily="18" charset="0"/>
              </a:rPr>
              <a:t> представлены в основном видами </a:t>
            </a:r>
            <a:r>
              <a:rPr lang="ru-RU" dirty="0" err="1" smtClean="0">
                <a:solidFill>
                  <a:srgbClr val="002060"/>
                </a:solidFill>
                <a:latin typeface="Times New Roman" pitchFamily="18" charset="0"/>
                <a:cs typeface="Times New Roman" pitchFamily="18" charset="0"/>
              </a:rPr>
              <a:t>Sphaerophoria</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scripta</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Syrphus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corollae</a:t>
            </a:r>
            <a:r>
              <a:rPr lang="ru-RU" dirty="0" smtClean="0">
                <a:solidFill>
                  <a:srgbClr val="002060"/>
                </a:solidFill>
                <a:latin typeface="Times New Roman" pitchFamily="18" charset="0"/>
                <a:cs typeface="Times New Roman" pitchFamily="18" charset="0"/>
              </a:rPr>
              <a:t>, S. </a:t>
            </a:r>
            <a:r>
              <a:rPr lang="ru-RU" dirty="0" err="1" smtClean="0">
                <a:solidFill>
                  <a:srgbClr val="002060"/>
                </a:solidFill>
                <a:latin typeface="Times New Roman" pitchFamily="18" charset="0"/>
                <a:cs typeface="Times New Roman" pitchFamily="18" charset="0"/>
              </a:rPr>
              <a:t>ribesii</a:t>
            </a:r>
            <a:r>
              <a:rPr lang="ru-RU" dirty="0" smtClean="0">
                <a:solidFill>
                  <a:srgbClr val="002060"/>
                </a:solidFill>
                <a:latin typeface="Times New Roman" pitchFamily="18" charset="0"/>
                <a:cs typeface="Times New Roman" pitchFamily="18" charset="0"/>
              </a:rPr>
              <a:t>, S. </a:t>
            </a:r>
            <a:r>
              <a:rPr lang="ru-RU" dirty="0" err="1" smtClean="0">
                <a:solidFill>
                  <a:srgbClr val="002060"/>
                </a:solidFill>
                <a:latin typeface="Times New Roman" pitchFamily="18" charset="0"/>
                <a:cs typeface="Times New Roman" pitchFamily="18" charset="0"/>
              </a:rPr>
              <a:t>balteatus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Scaeva</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pyrastr</a:t>
            </a:r>
            <a:r>
              <a:rPr lang="ru-RU" dirty="0" smtClean="0">
                <a:solidFill>
                  <a:srgbClr val="002060"/>
                </a:solidFill>
                <a:latin typeface="Times New Roman" pitchFamily="18" charset="0"/>
                <a:cs typeface="Times New Roman" pitchFamily="18" charset="0"/>
              </a:rPr>
              <a:t>.</a:t>
            </a: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85728"/>
            <a:ext cx="8786874" cy="6357982"/>
          </a:xfrm>
        </p:spPr>
        <p:txBody>
          <a:bodyPr>
            <a:normAutofit fontScale="85000" lnSpcReduction="20000"/>
          </a:bodyPr>
          <a:lstStyle/>
          <a:p>
            <a:pPr marL="0" indent="342900">
              <a:lnSpc>
                <a:spcPct val="120000"/>
              </a:lnSpc>
              <a:spcBef>
                <a:spcPts val="0"/>
              </a:spcBef>
              <a:buNone/>
            </a:pPr>
            <a:r>
              <a:rPr lang="ru-RU" b="1" dirty="0" err="1" smtClean="0">
                <a:solidFill>
                  <a:srgbClr val="002060"/>
                </a:solidFill>
                <a:latin typeface="Times New Roman" pitchFamily="18" charset="0"/>
                <a:cs typeface="Times New Roman" pitchFamily="18" charset="0"/>
              </a:rPr>
              <a:t>Сирф</a:t>
            </a:r>
            <a:r>
              <a:rPr lang="ru-RU" b="1" dirty="0" smtClean="0">
                <a:solidFill>
                  <a:srgbClr val="002060"/>
                </a:solidFill>
                <a:latin typeface="Times New Roman" pitchFamily="18" charset="0"/>
                <a:cs typeface="Times New Roman" pitchFamily="18" charset="0"/>
              </a:rPr>
              <a:t> перевязанный </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Syrphus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ribesii</a:t>
            </a:r>
            <a:r>
              <a:rPr lang="ru-RU" dirty="0" smtClean="0">
                <a:solidFill>
                  <a:srgbClr val="002060"/>
                </a:solidFill>
                <a:latin typeface="Times New Roman" pitchFamily="18" charset="0"/>
                <a:cs typeface="Times New Roman" pitchFamily="18" charset="0"/>
              </a:rPr>
              <a:t> L. Длина тела имаго 10... 12 мм. Характеризуется голыми глазами, относительно широким овальным или яйцевидным брюшком, желтыми отметинами на 3...4-м </a:t>
            </a:r>
            <a:r>
              <a:rPr lang="ru-RU" dirty="0" err="1" smtClean="0">
                <a:solidFill>
                  <a:srgbClr val="002060"/>
                </a:solidFill>
                <a:latin typeface="Times New Roman" pitchFamily="18" charset="0"/>
                <a:cs typeface="Times New Roman" pitchFamily="18" charset="0"/>
              </a:rPr>
              <a:t>тергитах</a:t>
            </a:r>
            <a:r>
              <a:rPr lang="ru-RU" dirty="0" smtClean="0">
                <a:solidFill>
                  <a:srgbClr val="002060"/>
                </a:solidFill>
                <a:latin typeface="Times New Roman" pitchFamily="18" charset="0"/>
                <a:cs typeface="Times New Roman" pitchFamily="18" charset="0"/>
              </a:rPr>
              <a:t> брюшка в виде непрерывных поперечных перевязей. </a:t>
            </a:r>
            <a:r>
              <a:rPr lang="ru-RU" dirty="0" err="1" smtClean="0">
                <a:solidFill>
                  <a:srgbClr val="002060"/>
                </a:solidFill>
                <a:latin typeface="Times New Roman" pitchFamily="18" charset="0"/>
                <a:cs typeface="Times New Roman" pitchFamily="18" charset="0"/>
              </a:rPr>
              <a:t>Среднеспинка</a:t>
            </a:r>
            <a:r>
              <a:rPr lang="ru-RU" dirty="0" smtClean="0">
                <a:solidFill>
                  <a:srgbClr val="002060"/>
                </a:solidFill>
                <a:latin typeface="Times New Roman" pitchFamily="18" charset="0"/>
                <a:cs typeface="Times New Roman" pitchFamily="18" charset="0"/>
              </a:rPr>
              <a:t> матовая. Усики желтые.</a:t>
            </a:r>
          </a:p>
          <a:p>
            <a:pPr marL="0" indent="342900">
              <a:lnSpc>
                <a:spcPct val="120000"/>
              </a:lnSpc>
              <a:spcBef>
                <a:spcPts val="0"/>
              </a:spcBef>
              <a:buNone/>
            </a:pPr>
            <a:r>
              <a:rPr lang="ru-RU" b="1" dirty="0" smtClean="0">
                <a:solidFill>
                  <a:srgbClr val="002060"/>
                </a:solidFill>
                <a:latin typeface="Times New Roman" pitchFamily="18" charset="0"/>
                <a:cs typeface="Times New Roman" pitchFamily="18" charset="0"/>
              </a:rPr>
              <a:t> </a:t>
            </a:r>
            <a:r>
              <a:rPr lang="ru-RU" b="1" dirty="0" err="1" smtClean="0">
                <a:solidFill>
                  <a:srgbClr val="002060"/>
                </a:solidFill>
                <a:latin typeface="Times New Roman" pitchFamily="18" charset="0"/>
                <a:cs typeface="Times New Roman" pitchFamily="18" charset="0"/>
              </a:rPr>
              <a:t>Сирф</a:t>
            </a:r>
            <a:r>
              <a:rPr lang="ru-RU" b="1" dirty="0" smtClean="0">
                <a:solidFill>
                  <a:srgbClr val="002060"/>
                </a:solidFill>
                <a:latin typeface="Times New Roman" pitchFamily="18" charset="0"/>
                <a:cs typeface="Times New Roman" pitchFamily="18" charset="0"/>
              </a:rPr>
              <a:t> полулунный </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Syrphus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corollae</a:t>
            </a:r>
            <a:r>
              <a:rPr lang="ru-RU" dirty="0" smtClean="0">
                <a:solidFill>
                  <a:srgbClr val="002060"/>
                </a:solidFill>
                <a:latin typeface="Times New Roman" pitchFamily="18" charset="0"/>
                <a:cs typeface="Times New Roman" pitchFamily="18" charset="0"/>
              </a:rPr>
              <a:t> F. Длина тела 8... 10 мм. Отличается тем, что желтые перевязи 3...4-го </a:t>
            </a:r>
            <a:r>
              <a:rPr lang="ru-RU" dirty="0" err="1" smtClean="0">
                <a:solidFill>
                  <a:srgbClr val="002060"/>
                </a:solidFill>
                <a:latin typeface="Times New Roman" pitchFamily="18" charset="0"/>
                <a:cs typeface="Times New Roman" pitchFamily="18" charset="0"/>
              </a:rPr>
              <a:t>тергитов</a:t>
            </a:r>
            <a:r>
              <a:rPr lang="ru-RU" dirty="0" smtClean="0">
                <a:solidFill>
                  <a:srgbClr val="002060"/>
                </a:solidFill>
                <a:latin typeface="Times New Roman" pitchFamily="18" charset="0"/>
                <a:cs typeface="Times New Roman" pitchFamily="18" charset="0"/>
              </a:rPr>
              <a:t> брюшка </a:t>
            </a:r>
            <a:r>
              <a:rPr lang="ru-RU" dirty="0" err="1" smtClean="0">
                <a:solidFill>
                  <a:srgbClr val="002060"/>
                </a:solidFill>
                <a:latin typeface="Times New Roman" pitchFamily="18" charset="0"/>
                <a:cs typeface="Times New Roman" pitchFamily="18" charset="0"/>
              </a:rPr>
              <a:t>гантелевидные</a:t>
            </a:r>
            <a:r>
              <a:rPr lang="ru-RU" dirty="0" smtClean="0">
                <a:solidFill>
                  <a:srgbClr val="002060"/>
                </a:solidFill>
                <a:latin typeface="Times New Roman" pitchFamily="18" charset="0"/>
                <a:cs typeface="Times New Roman" pitchFamily="18" charset="0"/>
              </a:rPr>
              <a:t>, переходят через боковой край брюшка. </a:t>
            </a:r>
            <a:r>
              <a:rPr lang="ru-RU" dirty="0" err="1" smtClean="0">
                <a:solidFill>
                  <a:srgbClr val="002060"/>
                </a:solidFill>
                <a:latin typeface="Times New Roman" pitchFamily="18" charset="0"/>
                <a:cs typeface="Times New Roman" pitchFamily="18" charset="0"/>
              </a:rPr>
              <a:t>Переднеспинка</a:t>
            </a:r>
            <a:r>
              <a:rPr lang="ru-RU" dirty="0" smtClean="0">
                <a:solidFill>
                  <a:srgbClr val="002060"/>
                </a:solidFill>
                <a:latin typeface="Times New Roman" pitchFamily="18" charset="0"/>
                <a:cs typeface="Times New Roman" pitchFamily="18" charset="0"/>
              </a:rPr>
              <a:t> блестящая.</a:t>
            </a:r>
          </a:p>
          <a:p>
            <a:pPr marL="0" indent="342900">
              <a:lnSpc>
                <a:spcPct val="120000"/>
              </a:lnSpc>
              <a:spcBef>
                <a:spcPts val="0"/>
              </a:spcBef>
              <a:buNone/>
            </a:pPr>
            <a:r>
              <a:rPr lang="ru-RU" dirty="0" smtClean="0">
                <a:solidFill>
                  <a:srgbClr val="002060"/>
                </a:solidFill>
                <a:latin typeface="Times New Roman" pitchFamily="18" charset="0"/>
                <a:cs typeface="Times New Roman" pitchFamily="18" charset="0"/>
              </a:rPr>
              <a:t> </a:t>
            </a:r>
            <a:r>
              <a:rPr lang="ru-RU" b="1" dirty="0" err="1" smtClean="0">
                <a:solidFill>
                  <a:srgbClr val="002060"/>
                </a:solidFill>
                <a:latin typeface="Times New Roman" pitchFamily="18" charset="0"/>
                <a:cs typeface="Times New Roman" pitchFamily="18" charset="0"/>
              </a:rPr>
              <a:t>Сирф</a:t>
            </a:r>
            <a:r>
              <a:rPr lang="ru-RU" b="1" dirty="0" smtClean="0">
                <a:solidFill>
                  <a:srgbClr val="002060"/>
                </a:solidFill>
                <a:latin typeface="Times New Roman" pitchFamily="18" charset="0"/>
                <a:cs typeface="Times New Roman" pitchFamily="18" charset="0"/>
              </a:rPr>
              <a:t> окаймленный </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Syrphus</a:t>
            </a:r>
            <a:r>
              <a:rPr lang="ru-RU" dirty="0" smtClean="0">
                <a:solidFill>
                  <a:srgbClr val="002060"/>
                </a:solidFill>
                <a:latin typeface="Times New Roman" pitchFamily="18" charset="0"/>
                <a:cs typeface="Times New Roman" pitchFamily="18" charset="0"/>
              </a:rPr>
              <a:t> = </a:t>
            </a:r>
            <a:r>
              <a:rPr lang="ru-RU" dirty="0" err="1" smtClean="0">
                <a:solidFill>
                  <a:srgbClr val="002060"/>
                </a:solidFill>
                <a:latin typeface="Times New Roman" pitchFamily="18" charset="0"/>
                <a:cs typeface="Times New Roman" pitchFamily="18" charset="0"/>
              </a:rPr>
              <a:t>Episyrphus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balteatus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Deg</a:t>
            </a:r>
            <a:r>
              <a:rPr lang="ru-RU" dirty="0" smtClean="0">
                <a:solidFill>
                  <a:srgbClr val="002060"/>
                </a:solidFill>
                <a:latin typeface="Times New Roman" pitchFamily="18" charset="0"/>
                <a:cs typeface="Times New Roman" pitchFamily="18" charset="0"/>
              </a:rPr>
              <a:t>. Длина тела имаго 9... 12 мм. Брюшко чаще узкое. На 2-м </a:t>
            </a:r>
            <a:r>
              <a:rPr lang="ru-RU" dirty="0" err="1" smtClean="0">
                <a:solidFill>
                  <a:srgbClr val="002060"/>
                </a:solidFill>
                <a:latin typeface="Times New Roman" pitchFamily="18" charset="0"/>
                <a:cs typeface="Times New Roman" pitchFamily="18" charset="0"/>
              </a:rPr>
              <a:t>тергите</a:t>
            </a:r>
            <a:r>
              <a:rPr lang="ru-RU" dirty="0" smtClean="0">
                <a:solidFill>
                  <a:srgbClr val="002060"/>
                </a:solidFill>
                <a:latin typeface="Times New Roman" pitchFamily="18" charset="0"/>
                <a:cs typeface="Times New Roman" pitchFamily="18" charset="0"/>
              </a:rPr>
              <a:t> брюшка черный чашевидный рисунок, на 3...5-М чередуются поперечные полосы желтого и черного цвета.</a:t>
            </a:r>
          </a:p>
          <a:p>
            <a:pPr marL="0" indent="342900">
              <a:lnSpc>
                <a:spcPct val="120000"/>
              </a:lnSpc>
              <a:spcBef>
                <a:spcPts val="0"/>
              </a:spcBef>
              <a:buNone/>
            </a:pP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285728"/>
            <a:ext cx="8643998" cy="6286544"/>
          </a:xfrm>
        </p:spPr>
        <p:txBody>
          <a:bodyPr>
            <a:normAutofit fontScale="70000" lnSpcReduction="20000"/>
          </a:bodyPr>
          <a:lstStyle/>
          <a:p>
            <a:pPr marL="0" indent="342900">
              <a:lnSpc>
                <a:spcPct val="120000"/>
              </a:lnSpc>
              <a:spcBef>
                <a:spcPts val="0"/>
              </a:spcBef>
              <a:buNone/>
            </a:pPr>
            <a:r>
              <a:rPr lang="ru-RU" b="1" dirty="0" smtClean="0">
                <a:solidFill>
                  <a:srgbClr val="002060"/>
                </a:solidFill>
                <a:latin typeface="Times New Roman" pitchFamily="18" charset="0"/>
                <a:cs typeface="Times New Roman" pitchFamily="18" charset="0"/>
              </a:rPr>
              <a:t> </a:t>
            </a:r>
            <a:r>
              <a:rPr lang="ru-RU" b="1" dirty="0" err="1" smtClean="0">
                <a:solidFill>
                  <a:srgbClr val="002060"/>
                </a:solidFill>
                <a:latin typeface="Times New Roman" pitchFamily="18" charset="0"/>
                <a:cs typeface="Times New Roman" pitchFamily="18" charset="0"/>
              </a:rPr>
              <a:t>Сирф</a:t>
            </a:r>
            <a:r>
              <a:rPr lang="ru-RU" b="1" dirty="0" smtClean="0">
                <a:solidFill>
                  <a:srgbClr val="002060"/>
                </a:solidFill>
                <a:latin typeface="Times New Roman" pitchFamily="18" charset="0"/>
                <a:cs typeface="Times New Roman" pitchFamily="18" charset="0"/>
              </a:rPr>
              <a:t> лобастый </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Scaeva</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pyrastri</a:t>
            </a:r>
            <a:r>
              <a:rPr lang="ru-RU" dirty="0" smtClean="0">
                <a:solidFill>
                  <a:srgbClr val="002060"/>
                </a:solidFill>
                <a:latin typeface="Times New Roman" pitchFamily="18" charset="0"/>
                <a:cs typeface="Times New Roman" pitchFamily="18" charset="0"/>
              </a:rPr>
              <a:t> L. Муха средней величины (длина 10... 15 мм). Глаза в густых волосках. На 2-м </a:t>
            </a:r>
            <a:r>
              <a:rPr lang="ru-RU" dirty="0" err="1" smtClean="0">
                <a:solidFill>
                  <a:srgbClr val="002060"/>
                </a:solidFill>
                <a:latin typeface="Times New Roman" pitchFamily="18" charset="0"/>
                <a:cs typeface="Times New Roman" pitchFamily="18" charset="0"/>
              </a:rPr>
              <a:t>тергите</a:t>
            </a:r>
            <a:r>
              <a:rPr lang="ru-RU" dirty="0" smtClean="0">
                <a:solidFill>
                  <a:srgbClr val="002060"/>
                </a:solidFill>
                <a:latin typeface="Times New Roman" pitchFamily="18" charset="0"/>
                <a:cs typeface="Times New Roman" pitchFamily="18" charset="0"/>
              </a:rPr>
              <a:t> брюшка пятна широкие, на 3...4-М полулунные, узкие, расположены косо по отношению к переднему краю </a:t>
            </a:r>
            <a:r>
              <a:rPr lang="ru-RU" dirty="0" err="1" smtClean="0">
                <a:solidFill>
                  <a:srgbClr val="002060"/>
                </a:solidFill>
                <a:latin typeface="Times New Roman" pitchFamily="18" charset="0"/>
                <a:cs typeface="Times New Roman" pitchFamily="18" charset="0"/>
              </a:rPr>
              <a:t>тергита</a:t>
            </a:r>
            <a:r>
              <a:rPr lang="ru-RU" dirty="0" smtClean="0">
                <a:solidFill>
                  <a:srgbClr val="002060"/>
                </a:solidFill>
                <a:latin typeface="Times New Roman" pitchFamily="18" charset="0"/>
                <a:cs typeface="Times New Roman" pitchFamily="18" charset="0"/>
              </a:rPr>
              <a:t>.</a:t>
            </a:r>
          </a:p>
          <a:p>
            <a:pPr marL="0" indent="342900">
              <a:lnSpc>
                <a:spcPct val="120000"/>
              </a:lnSpc>
              <a:spcBef>
                <a:spcPts val="0"/>
              </a:spcBef>
              <a:buNone/>
            </a:pPr>
            <a:r>
              <a:rPr lang="ru-RU" dirty="0" smtClean="0">
                <a:solidFill>
                  <a:srgbClr val="002060"/>
                </a:solidFill>
                <a:latin typeface="Times New Roman" pitchFamily="18" charset="0"/>
                <a:cs typeface="Times New Roman" pitchFamily="18" charset="0"/>
              </a:rPr>
              <a:t> </a:t>
            </a:r>
            <a:r>
              <a:rPr lang="ru-RU" b="1" dirty="0" err="1" smtClean="0">
                <a:solidFill>
                  <a:srgbClr val="002060"/>
                </a:solidFill>
                <a:latin typeface="Times New Roman" pitchFamily="18" charset="0"/>
                <a:cs typeface="Times New Roman" pitchFamily="18" charset="0"/>
              </a:rPr>
              <a:t>Сферофория</a:t>
            </a:r>
            <a:r>
              <a:rPr lang="ru-RU" b="1" dirty="0" smtClean="0">
                <a:solidFill>
                  <a:srgbClr val="002060"/>
                </a:solidFill>
                <a:latin typeface="Times New Roman" pitchFamily="18" charset="0"/>
                <a:cs typeface="Times New Roman" pitchFamily="18" charset="0"/>
              </a:rPr>
              <a:t> украшенная </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Sphaerophoria</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scripta</a:t>
            </a:r>
            <a:r>
              <a:rPr lang="ru-RU" dirty="0" smtClean="0">
                <a:solidFill>
                  <a:srgbClr val="002060"/>
                </a:solidFill>
                <a:latin typeface="Times New Roman" pitchFamily="18" charset="0"/>
                <a:cs typeface="Times New Roman" pitchFamily="18" charset="0"/>
              </a:rPr>
              <a:t> L. Муха длиной 9...12 мм, брюшко длиннее крыльев, узкое. Желтые перевязи 2...3-го </a:t>
            </a:r>
            <a:r>
              <a:rPr lang="ru-RU" dirty="0" err="1" smtClean="0">
                <a:solidFill>
                  <a:srgbClr val="002060"/>
                </a:solidFill>
                <a:latin typeface="Times New Roman" pitchFamily="18" charset="0"/>
                <a:cs typeface="Times New Roman" pitchFamily="18" charset="0"/>
              </a:rPr>
              <a:t>тергитов</a:t>
            </a:r>
            <a:r>
              <a:rPr lang="ru-RU" dirty="0" smtClean="0">
                <a:solidFill>
                  <a:srgbClr val="002060"/>
                </a:solidFill>
                <a:latin typeface="Times New Roman" pitchFamily="18" charset="0"/>
                <a:cs typeface="Times New Roman" pitchFamily="18" charset="0"/>
              </a:rPr>
              <a:t> брюшка цельные. 26 Среди </a:t>
            </a:r>
            <a:r>
              <a:rPr lang="ru-RU" dirty="0" err="1" smtClean="0">
                <a:solidFill>
                  <a:srgbClr val="002060"/>
                </a:solidFill>
                <a:latin typeface="Times New Roman" pitchFamily="18" charset="0"/>
                <a:cs typeface="Times New Roman" pitchFamily="18" charset="0"/>
              </a:rPr>
              <a:t>афидофагов</a:t>
            </a:r>
            <a:r>
              <a:rPr lang="ru-RU" dirty="0" smtClean="0">
                <a:solidFill>
                  <a:srgbClr val="002060"/>
                </a:solidFill>
                <a:latin typeface="Times New Roman" pitchFamily="18" charset="0"/>
                <a:cs typeface="Times New Roman" pitchFamily="18" charset="0"/>
              </a:rPr>
              <a:t> наибольшее значение для подавления численности тлей имеют </a:t>
            </a:r>
            <a:r>
              <a:rPr lang="ru-RU" dirty="0" err="1" smtClean="0">
                <a:solidFill>
                  <a:srgbClr val="002060"/>
                </a:solidFill>
                <a:latin typeface="Times New Roman" pitchFamily="18" charset="0"/>
                <a:cs typeface="Times New Roman" pitchFamily="18" charset="0"/>
              </a:rPr>
              <a:t>кокцинеллиды</a:t>
            </a:r>
            <a:r>
              <a:rPr lang="ru-RU" dirty="0" smtClean="0">
                <a:solidFill>
                  <a:srgbClr val="002060"/>
                </a:solidFill>
                <a:latin typeface="Times New Roman" pitchFamily="18" charset="0"/>
                <a:cs typeface="Times New Roman" pitchFamily="18" charset="0"/>
              </a:rPr>
              <a:t>: например, в Сибири на яровых культурах на их долю приходится 64,5...90,9 % от общей численности собранных в течение вегетации хищников. В этом регионе критерий эффективности хищник: жертва на озимой ржи составляет 1:20, пшенице — 1 :40, овсе — 1 : 55, в этом случае численность тлей ниже ЭПВ. </a:t>
            </a:r>
          </a:p>
          <a:p>
            <a:pPr marL="0" indent="342900">
              <a:lnSpc>
                <a:spcPct val="120000"/>
              </a:lnSpc>
              <a:spcBef>
                <a:spcPts val="0"/>
              </a:spcBef>
              <a:buNone/>
            </a:pPr>
            <a:r>
              <a:rPr lang="ru-RU" dirty="0" smtClean="0">
                <a:solidFill>
                  <a:srgbClr val="002060"/>
                </a:solidFill>
                <a:latin typeface="Times New Roman" pitchFamily="18" charset="0"/>
                <a:cs typeface="Times New Roman" pitchFamily="18" charset="0"/>
              </a:rPr>
              <a:t>В Воронежской области наиболее эффективное соотношение хищник: тли на посевах зерновых культур составляет 1: 20. В Приморском крае рост численности вредителя останавливается благодаря деятельности природных энтомофагов при соотношении </a:t>
            </a:r>
            <a:r>
              <a:rPr lang="ru-RU" dirty="0" err="1" smtClean="0">
                <a:solidFill>
                  <a:srgbClr val="002060"/>
                </a:solidFill>
                <a:latin typeface="Times New Roman" pitchFamily="18" charset="0"/>
                <a:cs typeface="Times New Roman" pitchFamily="18" charset="0"/>
              </a:rPr>
              <a:t>кокцинеллид</a:t>
            </a:r>
            <a:r>
              <a:rPr lang="ru-RU" dirty="0" smtClean="0">
                <a:solidFill>
                  <a:srgbClr val="002060"/>
                </a:solidFill>
                <a:latin typeface="Times New Roman" pitchFamily="18" charset="0"/>
                <a:cs typeface="Times New Roman" pitchFamily="18" charset="0"/>
              </a:rPr>
              <a:t> и тлей 1: 50...60.</a:t>
            </a:r>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214290"/>
            <a:ext cx="8715436" cy="6429420"/>
          </a:xfrm>
        </p:spPr>
        <p:txBody>
          <a:bodyPr>
            <a:normAutofit fontScale="70000" lnSpcReduction="20000"/>
          </a:bodyPr>
          <a:lstStyle/>
          <a:p>
            <a:pPr marL="0" indent="342900">
              <a:lnSpc>
                <a:spcPct val="120000"/>
              </a:lnSpc>
              <a:spcBef>
                <a:spcPts val="0"/>
              </a:spcBef>
              <a:buNone/>
            </a:pPr>
            <a:r>
              <a:rPr lang="ru-RU" b="1" dirty="0" smtClean="0">
                <a:solidFill>
                  <a:srgbClr val="002060"/>
                </a:solidFill>
                <a:latin typeface="Times New Roman" pitchFamily="18" charset="0"/>
                <a:cs typeface="Times New Roman" pitchFamily="18" charset="0"/>
              </a:rPr>
              <a:t>1.7. Энтомофаги хлебных пилильщиков.</a:t>
            </a:r>
          </a:p>
          <a:p>
            <a:pPr marL="0" indent="342900">
              <a:lnSpc>
                <a:spcPct val="120000"/>
              </a:lnSpc>
              <a:spcBef>
                <a:spcPts val="0"/>
              </a:spcBef>
              <a:buNone/>
            </a:pPr>
            <a:r>
              <a:rPr lang="ru-RU" dirty="0" smtClean="0">
                <a:solidFill>
                  <a:srgbClr val="002060"/>
                </a:solidFill>
                <a:latin typeface="Times New Roman" pitchFamily="18" charset="0"/>
                <a:cs typeface="Times New Roman" pitchFamily="18" charset="0"/>
              </a:rPr>
              <a:t> Известно несколько видов перепончатокрылых - паразитов хлебных пилильщиков. Наиболее хорошо изучен </a:t>
            </a:r>
            <a:r>
              <a:rPr lang="ru-RU" dirty="0" err="1" smtClean="0">
                <a:solidFill>
                  <a:srgbClr val="002060"/>
                </a:solidFill>
                <a:latin typeface="Times New Roman" pitchFamily="18" charset="0"/>
                <a:cs typeface="Times New Roman" pitchFamily="18" charset="0"/>
              </a:rPr>
              <a:t>ихневмонид</a:t>
            </a:r>
            <a:r>
              <a:rPr lang="ru-RU" dirty="0" smtClean="0">
                <a:solidFill>
                  <a:srgbClr val="002060"/>
                </a:solidFill>
                <a:latin typeface="Times New Roman" pitchFamily="18" charset="0"/>
                <a:cs typeface="Times New Roman" pitchFamily="18" charset="0"/>
              </a:rPr>
              <a:t> - </a:t>
            </a:r>
            <a:r>
              <a:rPr lang="ru-RU" dirty="0" err="1" smtClean="0">
                <a:solidFill>
                  <a:srgbClr val="002060"/>
                </a:solidFill>
                <a:latin typeface="Times New Roman" pitchFamily="18" charset="0"/>
                <a:cs typeface="Times New Roman" pitchFamily="18" charset="0"/>
              </a:rPr>
              <a:t>коллирия</a:t>
            </a:r>
            <a:r>
              <a:rPr lang="ru-RU" dirty="0" smtClean="0">
                <a:solidFill>
                  <a:srgbClr val="002060"/>
                </a:solidFill>
                <a:latin typeface="Times New Roman" pitchFamily="18" charset="0"/>
                <a:cs typeface="Times New Roman" pitchFamily="18" charset="0"/>
              </a:rPr>
              <a:t>. </a:t>
            </a:r>
          </a:p>
          <a:p>
            <a:pPr marL="0" indent="342900">
              <a:lnSpc>
                <a:spcPct val="120000"/>
              </a:lnSpc>
              <a:spcBef>
                <a:spcPts val="0"/>
              </a:spcBef>
              <a:buNone/>
            </a:pPr>
            <a:r>
              <a:rPr lang="ru-RU" b="1" dirty="0" err="1" smtClean="0">
                <a:solidFill>
                  <a:srgbClr val="002060"/>
                </a:solidFill>
                <a:latin typeface="Times New Roman" pitchFamily="18" charset="0"/>
                <a:cs typeface="Times New Roman" pitchFamily="18" charset="0"/>
              </a:rPr>
              <a:t>Коллирия</a:t>
            </a:r>
            <a:r>
              <a:rPr lang="ru-RU" b="1" dirty="0" smtClean="0">
                <a:solidFill>
                  <a:srgbClr val="002060"/>
                </a:solidFill>
                <a:latin typeface="Times New Roman" pitchFamily="18" charset="0"/>
                <a:cs typeface="Times New Roman" pitchFamily="18" charset="0"/>
              </a:rPr>
              <a:t> </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Colliria</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coxator</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Vill</a:t>
            </a:r>
            <a:r>
              <a:rPr lang="ru-RU" dirty="0" smtClean="0">
                <a:solidFill>
                  <a:srgbClr val="002060"/>
                </a:solidFill>
                <a:latin typeface="Times New Roman" pitchFamily="18" charset="0"/>
                <a:cs typeface="Times New Roman" pitchFamily="18" charset="0"/>
              </a:rPr>
              <a:t>. (сем. </a:t>
            </a:r>
            <a:r>
              <a:rPr lang="ru-RU" dirty="0" err="1" smtClean="0">
                <a:solidFill>
                  <a:srgbClr val="002060"/>
                </a:solidFill>
                <a:latin typeface="Times New Roman" pitchFamily="18" charset="0"/>
                <a:cs typeface="Times New Roman" pitchFamily="18" charset="0"/>
              </a:rPr>
              <a:t>Ichneumonidae</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отр</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Hymenoptera</a:t>
            </a:r>
            <a:r>
              <a:rPr lang="ru-RU" dirty="0" smtClean="0">
                <a:solidFill>
                  <a:srgbClr val="002060"/>
                </a:solidFill>
                <a:latin typeface="Times New Roman" pitchFamily="18" charset="0"/>
                <a:cs typeface="Times New Roman" pitchFamily="18" charset="0"/>
              </a:rPr>
              <a:t>). Специализированный паразит яиц и личинок хлебного пилильщика, развивается с ним синхронно. Зимуют личинки 4-го возраста в личинках вредителя, закончивших питание и перешедших в нижнюю часть стебля злаков. Весной личинка </a:t>
            </a:r>
            <a:r>
              <a:rPr lang="ru-RU" dirty="0" err="1" smtClean="0">
                <a:solidFill>
                  <a:srgbClr val="002060"/>
                </a:solidFill>
                <a:latin typeface="Times New Roman" pitchFamily="18" charset="0"/>
                <a:cs typeface="Times New Roman" pitchFamily="18" charset="0"/>
              </a:rPr>
              <a:t>коллирии</a:t>
            </a:r>
            <a:r>
              <a:rPr lang="ru-RU" dirty="0" smtClean="0">
                <a:solidFill>
                  <a:srgbClr val="002060"/>
                </a:solidFill>
                <a:latin typeface="Times New Roman" pitchFamily="18" charset="0"/>
                <a:cs typeface="Times New Roman" pitchFamily="18" charset="0"/>
              </a:rPr>
              <a:t> окукливается внутри кокона хозяина. Взрослые паразиты после вылета питаются на цветках зонтичных растений. Самка откладывает яйца внутрь яиц пилильщиков. Лёт </a:t>
            </a:r>
            <a:r>
              <a:rPr lang="ru-RU" dirty="0" err="1" smtClean="0">
                <a:solidFill>
                  <a:srgbClr val="002060"/>
                </a:solidFill>
                <a:latin typeface="Times New Roman" pitchFamily="18" charset="0"/>
                <a:cs typeface="Times New Roman" pitchFamily="18" charset="0"/>
              </a:rPr>
              <a:t>коллирии</a:t>
            </a:r>
            <a:r>
              <a:rPr lang="ru-RU" dirty="0" smtClean="0">
                <a:solidFill>
                  <a:srgbClr val="002060"/>
                </a:solidFill>
                <a:latin typeface="Times New Roman" pitchFamily="18" charset="0"/>
                <a:cs typeface="Times New Roman" pitchFamily="18" charset="0"/>
              </a:rPr>
              <a:t> длится с начала мая до середины июня. За сезон развивается одно поколение. В зависимости от сорта пшеницы заселенность паразитом личинок пилильщиков достигает 49...71 %, максимально — 95 %</a:t>
            </a: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44" y="214290"/>
            <a:ext cx="8786874" cy="6429420"/>
          </a:xfrm>
        </p:spPr>
        <p:txBody>
          <a:bodyPr>
            <a:normAutofit fontScale="62500" lnSpcReduction="20000"/>
          </a:bodyPr>
          <a:lstStyle/>
          <a:p>
            <a:pPr marL="0" indent="342900">
              <a:lnSpc>
                <a:spcPct val="120000"/>
              </a:lnSpc>
              <a:spcBef>
                <a:spcPts val="0"/>
              </a:spcBef>
              <a:buNone/>
            </a:pPr>
            <a:r>
              <a:rPr lang="ru-RU" sz="4500" b="1" dirty="0" smtClean="0">
                <a:solidFill>
                  <a:srgbClr val="002060"/>
                </a:solidFill>
                <a:latin typeface="Times New Roman" pitchFamily="18" charset="0"/>
                <a:cs typeface="Times New Roman" pitchFamily="18" charset="0"/>
              </a:rPr>
              <a:t>2. Энтомофаги вредителей зернобобовых культур </a:t>
            </a:r>
          </a:p>
          <a:p>
            <a:pPr marL="0" indent="342900">
              <a:lnSpc>
                <a:spcPct val="120000"/>
              </a:lnSpc>
              <a:spcBef>
                <a:spcPts val="0"/>
              </a:spcBef>
              <a:buNone/>
            </a:pPr>
            <a:r>
              <a:rPr lang="ru-RU" b="1" dirty="0" smtClean="0">
                <a:solidFill>
                  <a:srgbClr val="002060"/>
                </a:solidFill>
                <a:latin typeface="Times New Roman" pitchFamily="18" charset="0"/>
                <a:cs typeface="Times New Roman" pitchFamily="18" charset="0"/>
              </a:rPr>
              <a:t>2.1. Энтомофаги вредителей однолетних зернобобовых культур </a:t>
            </a:r>
          </a:p>
          <a:p>
            <a:pPr marL="0" indent="342900">
              <a:lnSpc>
                <a:spcPct val="120000"/>
              </a:lnSpc>
              <a:spcBef>
                <a:spcPts val="0"/>
              </a:spcBef>
              <a:buNone/>
            </a:pPr>
            <a:r>
              <a:rPr lang="ru-RU" dirty="0" smtClean="0">
                <a:solidFill>
                  <a:srgbClr val="002060"/>
                </a:solidFill>
                <a:latin typeface="Times New Roman" pitchFamily="18" charset="0"/>
                <a:cs typeface="Times New Roman" pitchFamily="18" charset="0"/>
              </a:rPr>
              <a:t>В агробиоценозе горохового поля выявлено более 40 видов хищников и паразитов, которые периодически снижают вредоносность фитофагов на 30-50 %. В годы, когда суммарная численность хищников и паразитов достигает порога эффективности 1: 10 - 1: 20 (энтомофаги : фитофаги), энтомофаги приобретают хозяйственное значение в сохранении урожая. Важнейшими вредителями гороха, сои, чины, вики и других зернобобовых однолетних культур являются тли (гороховая, бобовая, чинная и др.), клубеньковые долгоносики, зерновки </a:t>
            </a:r>
            <a:r>
              <a:rPr lang="ru-RU" dirty="0" err="1" smtClean="0">
                <a:solidFill>
                  <a:srgbClr val="002060"/>
                </a:solidFill>
                <a:latin typeface="Times New Roman" pitchFamily="18" charset="0"/>
                <a:cs typeface="Times New Roman" pitchFamily="18" charset="0"/>
              </a:rPr>
              <a:t>брухусы</a:t>
            </a:r>
            <a:r>
              <a:rPr lang="ru-RU" dirty="0" smtClean="0">
                <a:solidFill>
                  <a:srgbClr val="002060"/>
                </a:solidFill>
                <a:latin typeface="Times New Roman" pitchFamily="18" charset="0"/>
                <a:cs typeface="Times New Roman" pitchFamily="18" charset="0"/>
              </a:rPr>
              <a:t>. Из </a:t>
            </a:r>
            <a:r>
              <a:rPr lang="ru-RU" dirty="0" err="1" smtClean="0">
                <a:solidFill>
                  <a:srgbClr val="002060"/>
                </a:solidFill>
                <a:latin typeface="Times New Roman" pitchFamily="18" charset="0"/>
                <a:cs typeface="Times New Roman" pitchFamily="18" charset="0"/>
              </a:rPr>
              <a:t>многоядных</a:t>
            </a:r>
            <a:r>
              <a:rPr lang="ru-RU" dirty="0" smtClean="0">
                <a:solidFill>
                  <a:srgbClr val="002060"/>
                </a:solidFill>
                <a:latin typeface="Times New Roman" pitchFamily="18" charset="0"/>
                <a:cs typeface="Times New Roman" pitchFamily="18" charset="0"/>
              </a:rPr>
              <a:t> вредителей они могут сильно повреждаться луговым мотыльком, люцерновой и другими </a:t>
            </a:r>
            <a:r>
              <a:rPr lang="ru-RU" dirty="0" err="1" smtClean="0">
                <a:solidFill>
                  <a:srgbClr val="002060"/>
                </a:solidFill>
                <a:latin typeface="Times New Roman" pitchFamily="18" charset="0"/>
                <a:cs typeface="Times New Roman" pitchFamily="18" charset="0"/>
              </a:rPr>
              <a:t>листорызущими</a:t>
            </a:r>
            <a:r>
              <a:rPr lang="ru-RU" dirty="0" smtClean="0">
                <a:solidFill>
                  <a:srgbClr val="002060"/>
                </a:solidFill>
                <a:latin typeface="Times New Roman" pitchFamily="18" charset="0"/>
                <a:cs typeface="Times New Roman" pitchFamily="18" charset="0"/>
              </a:rPr>
              <a:t> и подгрызающими (озимая) совками. </a:t>
            </a:r>
          </a:p>
          <a:p>
            <a:pPr marL="0" indent="342900">
              <a:lnSpc>
                <a:spcPct val="120000"/>
              </a:lnSpc>
              <a:spcBef>
                <a:spcPts val="0"/>
              </a:spcBef>
              <a:buNone/>
            </a:pPr>
            <a:r>
              <a:rPr lang="ru-RU" b="1" dirty="0" smtClean="0">
                <a:solidFill>
                  <a:srgbClr val="002060"/>
                </a:solidFill>
                <a:latin typeface="Times New Roman" pitchFamily="18" charset="0"/>
                <a:cs typeface="Times New Roman" pitchFamily="18" charset="0"/>
              </a:rPr>
              <a:t>Энтомофаги гороховой тли.</a:t>
            </a:r>
            <a:r>
              <a:rPr lang="ru-RU" dirty="0" smtClean="0">
                <a:solidFill>
                  <a:srgbClr val="002060"/>
                </a:solidFill>
                <a:latin typeface="Times New Roman" pitchFamily="18" charset="0"/>
                <a:cs typeface="Times New Roman" pitchFamily="18" charset="0"/>
              </a:rPr>
              <a:t> К основным </a:t>
            </a:r>
            <a:r>
              <a:rPr lang="ru-RU" dirty="0" err="1" smtClean="0">
                <a:solidFill>
                  <a:srgbClr val="002060"/>
                </a:solidFill>
                <a:latin typeface="Times New Roman" pitchFamily="18" charset="0"/>
                <a:cs typeface="Times New Roman" pitchFamily="18" charset="0"/>
              </a:rPr>
              <a:t>афидофагам</a:t>
            </a:r>
            <a:r>
              <a:rPr lang="ru-RU" dirty="0" smtClean="0">
                <a:solidFill>
                  <a:srgbClr val="002060"/>
                </a:solidFill>
                <a:latin typeface="Times New Roman" pitchFamily="18" charset="0"/>
                <a:cs typeface="Times New Roman" pitchFamily="18" charset="0"/>
              </a:rPr>
              <a:t>, влияющим на численность гороховой тли, относят различные виды </a:t>
            </a:r>
            <a:r>
              <a:rPr lang="ru-RU" dirty="0" err="1" smtClean="0">
                <a:solidFill>
                  <a:srgbClr val="002060"/>
                </a:solidFill>
                <a:latin typeface="Times New Roman" pitchFamily="18" charset="0"/>
                <a:cs typeface="Times New Roman" pitchFamily="18" charset="0"/>
              </a:rPr>
              <a:t>кокцинеллид</a:t>
            </a:r>
            <a:r>
              <a:rPr lang="ru-RU" dirty="0" smtClean="0">
                <a:solidFill>
                  <a:srgbClr val="002060"/>
                </a:solidFill>
                <a:latin typeface="Times New Roman" pitchFamily="18" charset="0"/>
                <a:cs typeface="Times New Roman" pitchFamily="18" charset="0"/>
              </a:rPr>
              <a:t> (коровок: 2-, 5-, 7-, 13-точечную, 14- точечную </a:t>
            </a:r>
            <a:r>
              <a:rPr lang="ru-RU" dirty="0" err="1" smtClean="0">
                <a:solidFill>
                  <a:srgbClr val="002060"/>
                </a:solidFill>
                <a:latin typeface="Times New Roman" pitchFamily="18" charset="0"/>
                <a:cs typeface="Times New Roman" pitchFamily="18" charset="0"/>
              </a:rPr>
              <a:t>пропилею</a:t>
            </a:r>
            <a:r>
              <a:rPr lang="ru-RU" dirty="0" smtClean="0">
                <a:solidFill>
                  <a:srgbClr val="002060"/>
                </a:solidFill>
                <a:latin typeface="Times New Roman" pitchFamily="18" charset="0"/>
                <a:cs typeface="Times New Roman" pitchFamily="18" charset="0"/>
              </a:rPr>
              <a:t>); личинок </a:t>
            </a:r>
            <a:r>
              <a:rPr lang="ru-RU" dirty="0" err="1" smtClean="0">
                <a:solidFill>
                  <a:srgbClr val="002060"/>
                </a:solidFill>
                <a:latin typeface="Times New Roman" pitchFamily="18" charset="0"/>
                <a:cs typeface="Times New Roman" pitchFamily="18" charset="0"/>
              </a:rPr>
              <a:t>мух-сирфид</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сирфов</a:t>
            </a:r>
            <a:r>
              <a:rPr lang="ru-RU" dirty="0" smtClean="0">
                <a:solidFill>
                  <a:srgbClr val="002060"/>
                </a:solidFill>
                <a:latin typeface="Times New Roman" pitchFamily="18" charset="0"/>
                <a:cs typeface="Times New Roman" pitchFamily="18" charset="0"/>
              </a:rPr>
              <a:t> перевязанного, полулунного, окаймленного, </a:t>
            </a:r>
            <a:r>
              <a:rPr lang="ru-RU" dirty="0" err="1" smtClean="0">
                <a:solidFill>
                  <a:srgbClr val="002060"/>
                </a:solidFill>
                <a:latin typeface="Times New Roman" pitchFamily="18" charset="0"/>
                <a:cs typeface="Times New Roman" pitchFamily="18" charset="0"/>
              </a:rPr>
              <a:t>сферофории</a:t>
            </a:r>
            <a:r>
              <a:rPr lang="ru-RU" dirty="0" smtClean="0">
                <a:solidFill>
                  <a:srgbClr val="002060"/>
                </a:solidFill>
                <a:latin typeface="Times New Roman" pitchFamily="18" charset="0"/>
                <a:cs typeface="Times New Roman" pitchFamily="18" charset="0"/>
              </a:rPr>
              <a:t>); личинок и имаго златоглазок (7-точечной, обыкновенной), личинки </a:t>
            </a:r>
            <a:r>
              <a:rPr lang="ru-RU" dirty="0" err="1" smtClean="0">
                <a:solidFill>
                  <a:srgbClr val="002060"/>
                </a:solidFill>
                <a:latin typeface="Times New Roman" pitchFamily="18" charset="0"/>
                <a:cs typeface="Times New Roman" pitchFamily="18" charset="0"/>
              </a:rPr>
              <a:t>мух-галлиц</a:t>
            </a:r>
            <a:r>
              <a:rPr lang="ru-RU" dirty="0" smtClean="0">
                <a:solidFill>
                  <a:srgbClr val="002060"/>
                </a:solidFill>
                <a:latin typeface="Times New Roman" pitchFamily="18" charset="0"/>
                <a:cs typeface="Times New Roman" pitchFamily="18" charset="0"/>
              </a:rPr>
              <a:t>. Паразитируют на тле личинки </a:t>
            </a:r>
            <a:r>
              <a:rPr lang="ru-RU" dirty="0" err="1" smtClean="0">
                <a:solidFill>
                  <a:srgbClr val="002060"/>
                </a:solidFill>
                <a:latin typeface="Times New Roman" pitchFamily="18" charset="0"/>
                <a:cs typeface="Times New Roman" pitchFamily="18" charset="0"/>
              </a:rPr>
              <a:t>афидиид</a:t>
            </a:r>
            <a:r>
              <a:rPr lang="ru-RU" dirty="0" smtClean="0">
                <a:solidFill>
                  <a:srgbClr val="002060"/>
                </a:solidFill>
                <a:latin typeface="Times New Roman" pitchFamily="18" charset="0"/>
                <a:cs typeface="Times New Roman" pitchFamily="18" charset="0"/>
              </a:rPr>
              <a:t>, например, </a:t>
            </a:r>
            <a:r>
              <a:rPr lang="ru-RU" dirty="0" err="1" smtClean="0">
                <a:solidFill>
                  <a:srgbClr val="002060"/>
                </a:solidFill>
                <a:latin typeface="Times New Roman" pitchFamily="18" charset="0"/>
                <a:cs typeface="Times New Roman" pitchFamily="18" charset="0"/>
              </a:rPr>
              <a:t>Афидиус</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Aphidius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ervi</a:t>
            </a:r>
            <a:r>
              <a:rPr lang="ru-RU" dirty="0" smtClean="0">
                <a:solidFill>
                  <a:srgbClr val="002060"/>
                </a:solidFill>
                <a:latin typeface="Times New Roman" pitchFamily="18" charset="0"/>
                <a:cs typeface="Times New Roman" pitchFamily="18" charset="0"/>
              </a:rPr>
              <a:t> ).</a:t>
            </a: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285728"/>
            <a:ext cx="8715436" cy="6357982"/>
          </a:xfrm>
        </p:spPr>
        <p:txBody>
          <a:bodyPr>
            <a:normAutofit fontScale="47500" lnSpcReduction="20000"/>
          </a:bodyPr>
          <a:lstStyle/>
          <a:p>
            <a:pPr marL="0" indent="342900">
              <a:lnSpc>
                <a:spcPct val="120000"/>
              </a:lnSpc>
              <a:spcBef>
                <a:spcPts val="0"/>
              </a:spcBef>
              <a:buNone/>
            </a:pPr>
            <a:r>
              <a:rPr lang="ru-RU" b="1" dirty="0" smtClean="0">
                <a:solidFill>
                  <a:srgbClr val="002060"/>
                </a:solidFill>
                <a:latin typeface="Times New Roman" pitchFamily="18" charset="0"/>
                <a:cs typeface="Times New Roman" pitchFamily="18" charset="0"/>
              </a:rPr>
              <a:t>Энтомофаги гороховой зерновки</a:t>
            </a:r>
            <a:r>
              <a:rPr lang="ru-RU" dirty="0" smtClean="0">
                <a:solidFill>
                  <a:srgbClr val="002060"/>
                </a:solidFill>
                <a:latin typeface="Times New Roman" pitchFamily="18" charset="0"/>
                <a:cs typeface="Times New Roman" pitchFamily="18" charset="0"/>
              </a:rPr>
              <a:t>. В европейской части страны известен эффективный паразит яиц гороховой зерновки - </a:t>
            </a:r>
            <a:r>
              <a:rPr lang="ru-RU" dirty="0" err="1" smtClean="0">
                <a:solidFill>
                  <a:srgbClr val="002060"/>
                </a:solidFill>
                <a:latin typeface="Times New Roman" pitchFamily="18" charset="0"/>
                <a:cs typeface="Times New Roman" pitchFamily="18" charset="0"/>
              </a:rPr>
              <a:t>ускана</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Ускана</a:t>
            </a:r>
            <a:r>
              <a:rPr lang="ru-RU" dirty="0" smtClean="0">
                <a:solidFill>
                  <a:srgbClr val="002060"/>
                </a:solidFill>
                <a:latin typeface="Times New Roman" pitchFamily="18" charset="0"/>
                <a:cs typeface="Times New Roman" pitchFamily="18" charset="0"/>
              </a:rPr>
              <a:t> - </a:t>
            </a:r>
            <a:r>
              <a:rPr lang="ru-RU" dirty="0" err="1" smtClean="0">
                <a:solidFill>
                  <a:srgbClr val="002060"/>
                </a:solidFill>
                <a:latin typeface="Times New Roman" pitchFamily="18" charset="0"/>
                <a:cs typeface="Times New Roman" pitchFamily="18" charset="0"/>
              </a:rPr>
              <a:t>Uscana</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senex</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Grese</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СЕМ.Trichogrammatidae</a:t>
            </a:r>
            <a:r>
              <a:rPr lang="ru-RU" dirty="0" smtClean="0">
                <a:solidFill>
                  <a:srgbClr val="002060"/>
                </a:solidFill>
                <a:latin typeface="Times New Roman" pitchFamily="18" charset="0"/>
                <a:cs typeface="Times New Roman" pitchFamily="18" charset="0"/>
              </a:rPr>
              <a:t>, ОТР. </a:t>
            </a:r>
            <a:r>
              <a:rPr lang="ru-RU" dirty="0" err="1" smtClean="0">
                <a:solidFill>
                  <a:srgbClr val="002060"/>
                </a:solidFill>
                <a:latin typeface="Times New Roman" pitchFamily="18" charset="0"/>
                <a:cs typeface="Times New Roman" pitchFamily="18" charset="0"/>
              </a:rPr>
              <a:t>Hymenoptera</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Паразитяйцеед</a:t>
            </a:r>
            <a:r>
              <a:rPr lang="ru-RU" dirty="0" smtClean="0">
                <a:solidFill>
                  <a:srgbClr val="002060"/>
                </a:solidFill>
                <a:latin typeface="Times New Roman" pitchFamily="18" charset="0"/>
                <a:cs typeface="Times New Roman" pitchFamily="18" charset="0"/>
              </a:rPr>
              <a:t>, относится к </a:t>
            </a:r>
            <a:r>
              <a:rPr lang="ru-RU" dirty="0" err="1" smtClean="0">
                <a:solidFill>
                  <a:srgbClr val="002060"/>
                </a:solidFill>
                <a:latin typeface="Times New Roman" pitchFamily="18" charset="0"/>
                <a:cs typeface="Times New Roman" pitchFamily="18" charset="0"/>
              </a:rPr>
              <a:t>олигофагам</a:t>
            </a:r>
            <a:r>
              <a:rPr lang="ru-RU" dirty="0" smtClean="0">
                <a:solidFill>
                  <a:srgbClr val="002060"/>
                </a:solidFill>
                <a:latin typeface="Times New Roman" pitchFamily="18" charset="0"/>
                <a:cs typeface="Times New Roman" pitchFamily="18" charset="0"/>
              </a:rPr>
              <a:t>. Паразитирует также на яйцах </a:t>
            </a:r>
            <a:r>
              <a:rPr lang="ru-RU" dirty="0" err="1" smtClean="0">
                <a:solidFill>
                  <a:srgbClr val="002060"/>
                </a:solidFill>
                <a:latin typeface="Times New Roman" pitchFamily="18" charset="0"/>
                <a:cs typeface="Times New Roman" pitchFamily="18" charset="0"/>
              </a:rPr>
              <a:t>эспарцетовой</a:t>
            </a:r>
            <a:r>
              <a:rPr lang="ru-RU" dirty="0" smtClean="0">
                <a:solidFill>
                  <a:srgbClr val="002060"/>
                </a:solidFill>
                <a:latin typeface="Times New Roman" pitchFamily="18" charset="0"/>
                <a:cs typeface="Times New Roman" pitchFamily="18" charset="0"/>
              </a:rPr>
              <a:t>, чинной, чечевичной, акациевой и других зерновок. Зимует в фазе взрослой личинки внутри яиц зерновок, в основном гороховой. Развитие личинки и куколки проходит там же. При развитии в 27 яйцах других зерновок паразит зимует в стациях их обитания. В течение года </a:t>
            </a:r>
            <a:r>
              <a:rPr lang="ru-RU" dirty="0" err="1" smtClean="0">
                <a:solidFill>
                  <a:srgbClr val="002060"/>
                </a:solidFill>
                <a:latin typeface="Times New Roman" pitchFamily="18" charset="0"/>
                <a:cs typeface="Times New Roman" pitchFamily="18" charset="0"/>
              </a:rPr>
              <a:t>ускана</a:t>
            </a:r>
            <a:r>
              <a:rPr lang="ru-RU" dirty="0" smtClean="0">
                <a:solidFill>
                  <a:srgbClr val="002060"/>
                </a:solidFill>
                <a:latin typeface="Times New Roman" pitchFamily="18" charset="0"/>
                <a:cs typeface="Times New Roman" pitchFamily="18" charset="0"/>
              </a:rPr>
              <a:t> дает четыре генерации. Самки откладывают яйца за 10 дней до зацветания гороха. В это время на соцветиях эспарцета уже имеются яйца </a:t>
            </a:r>
            <a:r>
              <a:rPr lang="ru-RU" dirty="0" err="1" smtClean="0">
                <a:solidFill>
                  <a:srgbClr val="002060"/>
                </a:solidFill>
                <a:latin typeface="Times New Roman" pitchFamily="18" charset="0"/>
                <a:cs typeface="Times New Roman" pitchFamily="18" charset="0"/>
              </a:rPr>
              <a:t>эспарцетовой</a:t>
            </a:r>
            <a:r>
              <a:rPr lang="ru-RU" dirty="0" smtClean="0">
                <a:solidFill>
                  <a:srgbClr val="002060"/>
                </a:solidFill>
                <a:latin typeface="Times New Roman" pitchFamily="18" charset="0"/>
                <a:cs typeface="Times New Roman" pitchFamily="18" charset="0"/>
              </a:rPr>
              <a:t> зерновки. В них и происходит развитие 1-го поколения. Если вылет </a:t>
            </a:r>
            <a:r>
              <a:rPr lang="ru-RU" dirty="0" err="1" smtClean="0">
                <a:solidFill>
                  <a:srgbClr val="002060"/>
                </a:solidFill>
                <a:latin typeface="Times New Roman" pitchFamily="18" charset="0"/>
                <a:cs typeface="Times New Roman" pitchFamily="18" charset="0"/>
              </a:rPr>
              <a:t>усканы</a:t>
            </a:r>
            <a:r>
              <a:rPr lang="ru-RU" dirty="0" smtClean="0">
                <a:solidFill>
                  <a:srgbClr val="002060"/>
                </a:solidFill>
                <a:latin typeface="Times New Roman" pitchFamily="18" charset="0"/>
                <a:cs typeface="Times New Roman" pitchFamily="18" charset="0"/>
              </a:rPr>
              <a:t> совпадает с цветением гороха ранних сроков посева и откладкой на него яиц гороховой зерновки, паразит может заражать до 65 - 70 % яиц вредителя. Обычно весной на горохе ранних сроков посева </a:t>
            </a:r>
            <a:r>
              <a:rPr lang="ru-RU" dirty="0" err="1" smtClean="0">
                <a:solidFill>
                  <a:srgbClr val="002060"/>
                </a:solidFill>
                <a:latin typeface="Times New Roman" pitchFamily="18" charset="0"/>
                <a:cs typeface="Times New Roman" pitchFamily="18" charset="0"/>
              </a:rPr>
              <a:t>ускана</a:t>
            </a:r>
            <a:r>
              <a:rPr lang="ru-RU" dirty="0" smtClean="0">
                <a:solidFill>
                  <a:srgbClr val="002060"/>
                </a:solidFill>
                <a:latin typeface="Times New Roman" pitchFamily="18" charset="0"/>
                <a:cs typeface="Times New Roman" pitchFamily="18" charset="0"/>
              </a:rPr>
              <a:t> заражает до 30 % яиц зерновки. В летний период развитие паразита длится 14 - 16 дней. На полях гороха ранних сроков посева </a:t>
            </a:r>
            <a:r>
              <a:rPr lang="ru-RU" dirty="0" err="1" smtClean="0">
                <a:solidFill>
                  <a:srgbClr val="002060"/>
                </a:solidFill>
                <a:latin typeface="Times New Roman" pitchFamily="18" charset="0"/>
                <a:cs typeface="Times New Roman" pitchFamily="18" charset="0"/>
              </a:rPr>
              <a:t>ускана</a:t>
            </a:r>
            <a:r>
              <a:rPr lang="ru-RU" dirty="0" smtClean="0">
                <a:solidFill>
                  <a:srgbClr val="002060"/>
                </a:solidFill>
                <a:latin typeface="Times New Roman" pitchFamily="18" charset="0"/>
                <a:cs typeface="Times New Roman" pitchFamily="18" charset="0"/>
              </a:rPr>
              <a:t> успевает дать два поколения. Откладка яиц 3-го поколения совпадает по срокам с уборкой гороха. Поэтому развитие 3-го и 4-го поколений </a:t>
            </a:r>
            <a:r>
              <a:rPr lang="ru-RU" dirty="0" err="1" smtClean="0">
                <a:solidFill>
                  <a:srgbClr val="002060"/>
                </a:solidFill>
                <a:latin typeface="Times New Roman" pitchFamily="18" charset="0"/>
                <a:cs typeface="Times New Roman" pitchFamily="18" charset="0"/>
              </a:rPr>
              <a:t>усканы</a:t>
            </a:r>
            <a:r>
              <a:rPr lang="ru-RU" dirty="0" smtClean="0">
                <a:solidFill>
                  <a:srgbClr val="002060"/>
                </a:solidFill>
                <a:latin typeface="Times New Roman" pitchFamily="18" charset="0"/>
                <a:cs typeface="Times New Roman" pitchFamily="18" charset="0"/>
              </a:rPr>
              <a:t> происходит в яйцах других видов зерновок, развивающихся на эспарцете 2-го укоса, на поздних посевах гороха, чины, чечевицы, а также на дикорастущих бобовых. На горохе поздних сроков посева заражение яиц в августе достигает 70%. Однако осенью происходит значительная гибель паразита, поскольку многие зараженные яйца во время уборки урожая опадают с бобов на землю и их запахивают на большую глубину. Поэтому численность весенней популяции паразита бывает низкой. При отсутствии многолетних бобовых трав имаго </a:t>
            </a:r>
            <a:r>
              <a:rPr lang="ru-RU" dirty="0" err="1" smtClean="0">
                <a:solidFill>
                  <a:srgbClr val="002060"/>
                </a:solidFill>
                <a:latin typeface="Times New Roman" pitchFamily="18" charset="0"/>
                <a:cs typeface="Times New Roman" pitchFamily="18" charset="0"/>
              </a:rPr>
              <a:t>усканы</a:t>
            </a:r>
            <a:r>
              <a:rPr lang="ru-RU" dirty="0" smtClean="0">
                <a:solidFill>
                  <a:srgbClr val="002060"/>
                </a:solidFill>
                <a:latin typeface="Times New Roman" pitchFamily="18" charset="0"/>
                <a:cs typeface="Times New Roman" pitchFamily="18" charset="0"/>
              </a:rPr>
              <a:t> появляются раньше цветения гороха и могут погибнут, не отложив яиц. В связи с этим рекомендуется высевать горох в оптимально-поздние сроки. </a:t>
            </a:r>
            <a:r>
              <a:rPr lang="ru-RU" dirty="0" err="1" smtClean="0">
                <a:solidFill>
                  <a:srgbClr val="002060"/>
                </a:solidFill>
                <a:latin typeface="Times New Roman" pitchFamily="18" charset="0"/>
                <a:cs typeface="Times New Roman" pitchFamily="18" charset="0"/>
              </a:rPr>
              <a:t>Ускану</a:t>
            </a:r>
            <a:r>
              <a:rPr lang="ru-RU" dirty="0" smtClean="0">
                <a:solidFill>
                  <a:srgbClr val="002060"/>
                </a:solidFill>
                <a:latin typeface="Times New Roman" pitchFamily="18" charset="0"/>
                <a:cs typeface="Times New Roman" pitchFamily="18" charset="0"/>
              </a:rPr>
              <a:t>, остающуюся в яйцах зерновки на скошенном в период цветения позднем горохе, можно собирать, и после хранения зимой, выпускать в поле в начале откладки зерновкой яиц на горохе - сезонная колонизация. Рекомендуется также оставлять нескошенные полосы на полях эспарцета 2-го года для сохранения там зимующих личинок энтомофага.</a:t>
            </a: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285728"/>
            <a:ext cx="8501122" cy="6357982"/>
          </a:xfrm>
        </p:spPr>
        <p:txBody>
          <a:bodyPr>
            <a:normAutofit fontScale="62500" lnSpcReduction="20000"/>
          </a:bodyPr>
          <a:lstStyle/>
          <a:p>
            <a:pPr marL="0" indent="342900">
              <a:lnSpc>
                <a:spcPct val="120000"/>
              </a:lnSpc>
              <a:spcBef>
                <a:spcPts val="0"/>
              </a:spcBef>
              <a:buNone/>
            </a:pPr>
            <a:r>
              <a:rPr lang="ru-RU" dirty="0" smtClean="0">
                <a:solidFill>
                  <a:srgbClr val="002060"/>
                </a:solidFill>
                <a:latin typeface="Times New Roman" pitchFamily="18" charset="0"/>
                <a:cs typeface="Times New Roman" pitchFamily="18" charset="0"/>
              </a:rPr>
              <a:t>На личинках гороховой зерновки паразитируют два вида перепончатокрылых насекомых: </a:t>
            </a:r>
            <a:r>
              <a:rPr lang="ru-RU" b="1" dirty="0" err="1" smtClean="0">
                <a:solidFill>
                  <a:srgbClr val="002060"/>
                </a:solidFill>
                <a:latin typeface="Times New Roman" pitchFamily="18" charset="0"/>
                <a:cs typeface="Times New Roman" pitchFamily="18" charset="0"/>
              </a:rPr>
              <a:t>динармус</a:t>
            </a:r>
            <a:r>
              <a:rPr lang="ru-RU" dirty="0" smtClean="0">
                <a:solidFill>
                  <a:srgbClr val="002060"/>
                </a:solidFill>
                <a:latin typeface="Times New Roman" pitchFamily="18" charset="0"/>
                <a:cs typeface="Times New Roman" pitchFamily="18" charset="0"/>
              </a:rPr>
              <a:t> — </a:t>
            </a:r>
            <a:r>
              <a:rPr lang="ru-RU" dirty="0" err="1" smtClean="0">
                <a:solidFill>
                  <a:srgbClr val="002060"/>
                </a:solidFill>
                <a:latin typeface="Times New Roman" pitchFamily="18" charset="0"/>
                <a:cs typeface="Times New Roman" pitchFamily="18" charset="0"/>
              </a:rPr>
              <a:t>Dinarmus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Bruchobius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laticeps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Ash</a:t>
            </a:r>
            <a:r>
              <a:rPr lang="ru-RU" dirty="0" smtClean="0">
                <a:solidFill>
                  <a:srgbClr val="002060"/>
                </a:solidFill>
                <a:latin typeface="Times New Roman" pitchFamily="18" charset="0"/>
                <a:cs typeface="Times New Roman" pitchFamily="18" charset="0"/>
              </a:rPr>
              <a:t>. (сем. </a:t>
            </a:r>
            <a:r>
              <a:rPr lang="ru-RU" dirty="0" err="1" smtClean="0">
                <a:solidFill>
                  <a:srgbClr val="002060"/>
                </a:solidFill>
                <a:latin typeface="Times New Roman" pitchFamily="18" charset="0"/>
                <a:cs typeface="Times New Roman" pitchFamily="18" charset="0"/>
              </a:rPr>
              <a:t>Pteromalidae</a:t>
            </a:r>
            <a:r>
              <a:rPr lang="ru-RU" dirty="0" smtClean="0">
                <a:solidFill>
                  <a:srgbClr val="002060"/>
                </a:solidFill>
                <a:latin typeface="Times New Roman" pitchFamily="18" charset="0"/>
                <a:cs typeface="Times New Roman" pitchFamily="18" charset="0"/>
              </a:rPr>
              <a:t>) и </a:t>
            </a:r>
            <a:r>
              <a:rPr lang="ru-RU" dirty="0" err="1" smtClean="0">
                <a:solidFill>
                  <a:srgbClr val="002060"/>
                </a:solidFill>
                <a:latin typeface="Times New Roman" pitchFamily="18" charset="0"/>
                <a:cs typeface="Times New Roman" pitchFamily="18" charset="0"/>
              </a:rPr>
              <a:t>эупелмус</a:t>
            </a:r>
            <a:r>
              <a:rPr lang="ru-RU" dirty="0" smtClean="0">
                <a:solidFill>
                  <a:srgbClr val="002060"/>
                </a:solidFill>
                <a:latin typeface="Times New Roman" pitchFamily="18" charset="0"/>
                <a:cs typeface="Times New Roman" pitchFamily="18" charset="0"/>
              </a:rPr>
              <a:t> — </a:t>
            </a:r>
            <a:r>
              <a:rPr lang="ru-RU" dirty="0" err="1" smtClean="0">
                <a:solidFill>
                  <a:srgbClr val="002060"/>
                </a:solidFill>
                <a:latin typeface="Times New Roman" pitchFamily="18" charset="0"/>
                <a:cs typeface="Times New Roman" pitchFamily="18" charset="0"/>
              </a:rPr>
              <a:t>Eupelmus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microzonus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Foerst</a:t>
            </a:r>
            <a:r>
              <a:rPr lang="ru-RU" dirty="0" smtClean="0">
                <a:solidFill>
                  <a:srgbClr val="002060"/>
                </a:solidFill>
                <a:latin typeface="Times New Roman" pitchFamily="18" charset="0"/>
                <a:cs typeface="Times New Roman" pitchFamily="18" charset="0"/>
              </a:rPr>
              <a:t>. (сем. </a:t>
            </a:r>
            <a:r>
              <a:rPr lang="ru-RU" dirty="0" err="1" smtClean="0">
                <a:solidFill>
                  <a:srgbClr val="002060"/>
                </a:solidFill>
                <a:latin typeface="Times New Roman" pitchFamily="18" charset="0"/>
                <a:cs typeface="Times New Roman" pitchFamily="18" charset="0"/>
              </a:rPr>
              <a:t>Eupelmidae</a:t>
            </a:r>
            <a:r>
              <a:rPr lang="ru-RU" dirty="0" smtClean="0">
                <a:solidFill>
                  <a:srgbClr val="002060"/>
                </a:solidFill>
                <a:latin typeface="Times New Roman" pitchFamily="18" charset="0"/>
                <a:cs typeface="Times New Roman" pitchFamily="18" charset="0"/>
              </a:rPr>
              <a:t>). Однако эти паразиты обычно заражают не более 2-3 % личинок хозяина. На посевах бобовых и других сельскохозяйственных культур обитают хищные клопы - </a:t>
            </a:r>
            <a:r>
              <a:rPr lang="ru-RU" dirty="0" err="1" smtClean="0">
                <a:solidFill>
                  <a:srgbClr val="002060"/>
                </a:solidFill>
                <a:latin typeface="Times New Roman" pitchFamily="18" charset="0"/>
                <a:cs typeface="Times New Roman" pitchFamily="18" charset="0"/>
              </a:rPr>
              <a:t>набиды</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Nabidae</a:t>
            </a:r>
            <a:r>
              <a:rPr lang="ru-RU" dirty="0" smtClean="0">
                <a:solidFill>
                  <a:srgbClr val="002060"/>
                </a:solidFill>
                <a:latin typeface="Times New Roman" pitchFamily="18" charset="0"/>
                <a:cs typeface="Times New Roman" pitchFamily="18" charset="0"/>
              </a:rPr>
              <a:t>). Преобладающий вид среди них - охотник серый, на долю которого приходится до 95 % общего числа </a:t>
            </a:r>
            <a:r>
              <a:rPr lang="ru-RU" dirty="0" err="1" smtClean="0">
                <a:solidFill>
                  <a:srgbClr val="002060"/>
                </a:solidFill>
                <a:latin typeface="Times New Roman" pitchFamily="18" charset="0"/>
                <a:cs typeface="Times New Roman" pitchFamily="18" charset="0"/>
              </a:rPr>
              <a:t>набид</a:t>
            </a:r>
            <a:r>
              <a:rPr lang="ru-RU" dirty="0" smtClean="0">
                <a:solidFill>
                  <a:srgbClr val="002060"/>
                </a:solidFill>
                <a:latin typeface="Times New Roman" pitchFamily="18" charset="0"/>
                <a:cs typeface="Times New Roman" pitchFamily="18" charset="0"/>
              </a:rPr>
              <a:t> (Бондаренко, 1984).</a:t>
            </a:r>
          </a:p>
          <a:p>
            <a:pPr marL="0" indent="342900">
              <a:lnSpc>
                <a:spcPct val="120000"/>
              </a:lnSpc>
              <a:spcBef>
                <a:spcPts val="0"/>
              </a:spcBef>
              <a:buNone/>
            </a:pPr>
            <a:r>
              <a:rPr lang="ru-RU" b="1" dirty="0" smtClean="0">
                <a:solidFill>
                  <a:srgbClr val="002060"/>
                </a:solidFill>
                <a:latin typeface="Times New Roman" pitchFamily="18" charset="0"/>
                <a:cs typeface="Times New Roman" pitchFamily="18" charset="0"/>
              </a:rPr>
              <a:t> Охотник серый </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Nabis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ferus</a:t>
            </a:r>
            <a:r>
              <a:rPr lang="ru-RU" dirty="0" smtClean="0">
                <a:solidFill>
                  <a:srgbClr val="002060"/>
                </a:solidFill>
                <a:latin typeface="Times New Roman" pitchFamily="18" charset="0"/>
                <a:cs typeface="Times New Roman" pitchFamily="18" charset="0"/>
              </a:rPr>
              <a:t> L. (Сем. </a:t>
            </a:r>
            <a:r>
              <a:rPr lang="ru-RU" dirty="0" err="1" smtClean="0">
                <a:solidFill>
                  <a:srgbClr val="002060"/>
                </a:solidFill>
                <a:latin typeface="Times New Roman" pitchFamily="18" charset="0"/>
                <a:cs typeface="Times New Roman" pitchFamily="18" charset="0"/>
              </a:rPr>
              <a:t>Nabidae</a:t>
            </a:r>
            <a:r>
              <a:rPr lang="ru-RU" dirty="0" smtClean="0">
                <a:solidFill>
                  <a:srgbClr val="002060"/>
                </a:solidFill>
                <a:latin typeface="Times New Roman" pitchFamily="18" charset="0"/>
                <a:cs typeface="Times New Roman" pitchFamily="18" charset="0"/>
              </a:rPr>
              <a:t>). Зимуют взрослые клопы на многолетних травах, озимых зерновых, на опушках леса, в лесополосах. Весной клопы мигрируют на поля. После спаривания самки откладывают яйца в стебли растений рядами по 25 шт. в группе. Развитие яиц при оптимальных условиях (относительная влажность воздуха - 60...70 %, среднесуточная температура 16...18°С) длится 10 - 15 дней, личинок - 30...40. Основная пища хищников - личинки клопов-слепняков, тли и </a:t>
            </a:r>
            <a:r>
              <a:rPr lang="ru-RU" dirty="0" err="1" smtClean="0">
                <a:solidFill>
                  <a:srgbClr val="002060"/>
                </a:solidFill>
                <a:latin typeface="Times New Roman" pitchFamily="18" charset="0"/>
                <a:cs typeface="Times New Roman" pitchFamily="18" charset="0"/>
              </a:rPr>
              <a:t>трипсы</a:t>
            </a:r>
            <a:r>
              <a:rPr lang="ru-RU" dirty="0" smtClean="0">
                <a:solidFill>
                  <a:srgbClr val="002060"/>
                </a:solidFill>
                <a:latin typeface="Times New Roman" pitchFamily="18" charset="0"/>
                <a:cs typeface="Times New Roman" pitchFamily="18" charset="0"/>
              </a:rPr>
              <a:t>. Так, прожорливость одной взрослой особи клопа составляет в среднем 11 тлей в сутки. </a:t>
            </a:r>
            <a:r>
              <a:rPr lang="ru-RU" dirty="0" err="1" smtClean="0">
                <a:solidFill>
                  <a:srgbClr val="002060"/>
                </a:solidFill>
                <a:latin typeface="Times New Roman" pitchFamily="18" charset="0"/>
                <a:cs typeface="Times New Roman" pitchFamily="18" charset="0"/>
              </a:rPr>
              <a:t>Набиды</a:t>
            </a:r>
            <a:r>
              <a:rPr lang="ru-RU" dirty="0" smtClean="0">
                <a:solidFill>
                  <a:srgbClr val="002060"/>
                </a:solidFill>
                <a:latin typeface="Times New Roman" pitchFamily="18" charset="0"/>
                <a:cs typeface="Times New Roman" pitchFamily="18" charset="0"/>
              </a:rPr>
              <a:t> уничтожают также личинок жуков, небольших гусениц, яйца совок и клопов-щитников. За год развивается 1 - 2 поколения, на юге возможно три. </a:t>
            </a: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285728"/>
            <a:ext cx="8715436" cy="6429420"/>
          </a:xfrm>
        </p:spPr>
        <p:txBody>
          <a:bodyPr>
            <a:normAutofit fontScale="85000" lnSpcReduction="20000"/>
          </a:bodyPr>
          <a:lstStyle/>
          <a:p>
            <a:pPr marL="0" indent="342900">
              <a:lnSpc>
                <a:spcPct val="110000"/>
              </a:lnSpc>
              <a:spcBef>
                <a:spcPts val="0"/>
              </a:spcBef>
              <a:buNone/>
            </a:pPr>
            <a:r>
              <a:rPr lang="ru-RU" b="1" dirty="0" smtClean="0">
                <a:solidFill>
                  <a:srgbClr val="002060"/>
                </a:solidFill>
                <a:latin typeface="Times New Roman" pitchFamily="18" charset="0"/>
                <a:cs typeface="Times New Roman" pitchFamily="18" charset="0"/>
              </a:rPr>
              <a:t>2.2. Энтомофаги вредителей многолетних бобовых трав </a:t>
            </a:r>
            <a:r>
              <a:rPr lang="ru-RU" dirty="0" smtClean="0">
                <a:solidFill>
                  <a:srgbClr val="002060"/>
                </a:solidFill>
                <a:latin typeface="Times New Roman" pitchFamily="18" charset="0"/>
                <a:cs typeface="Times New Roman" pitchFamily="18" charset="0"/>
              </a:rPr>
              <a:t>Многолетние бобовые травы при возделывании на семена повреждаются широким набором вредителей. На люцерне это листовой люцерновый долгоносик – фитономус, клубеньковые долгоносики, </a:t>
            </a:r>
            <a:r>
              <a:rPr lang="ru-RU" dirty="0" err="1" smtClean="0">
                <a:solidFill>
                  <a:srgbClr val="002060"/>
                </a:solidFill>
                <a:latin typeface="Times New Roman" pitchFamily="18" charset="0"/>
                <a:cs typeface="Times New Roman" pitchFamily="18" charset="0"/>
              </a:rPr>
              <a:t>семееды-тихиусы</a:t>
            </a:r>
            <a:r>
              <a:rPr lang="ru-RU" dirty="0" smtClean="0">
                <a:solidFill>
                  <a:srgbClr val="002060"/>
                </a:solidFill>
                <a:latin typeface="Times New Roman" pitchFamily="18" charset="0"/>
                <a:cs typeface="Times New Roman" pitchFamily="18" charset="0"/>
              </a:rPr>
              <a:t>, толстоножки, зерновки (</a:t>
            </a:r>
            <a:r>
              <a:rPr lang="ru-RU" dirty="0" err="1" smtClean="0">
                <a:solidFill>
                  <a:srgbClr val="002060"/>
                </a:solidFill>
                <a:latin typeface="Times New Roman" pitchFamily="18" charset="0"/>
                <a:cs typeface="Times New Roman" pitchFamily="18" charset="0"/>
              </a:rPr>
              <a:t>эспарцетовая</a:t>
            </a:r>
            <a:r>
              <a:rPr lang="ru-RU" dirty="0" smtClean="0">
                <a:solidFill>
                  <a:srgbClr val="002060"/>
                </a:solidFill>
                <a:latin typeface="Times New Roman" pitchFamily="18" charset="0"/>
                <a:cs typeface="Times New Roman" pitchFamily="18" charset="0"/>
              </a:rPr>
              <a:t>). В </a:t>
            </a:r>
            <a:r>
              <a:rPr lang="ru-RU" dirty="0" err="1" smtClean="0">
                <a:solidFill>
                  <a:srgbClr val="002060"/>
                </a:solidFill>
                <a:latin typeface="Times New Roman" pitchFamily="18" charset="0"/>
                <a:cs typeface="Times New Roman" pitchFamily="18" charset="0"/>
              </a:rPr>
              <a:t>агроценозах</a:t>
            </a:r>
            <a:r>
              <a:rPr lang="ru-RU" dirty="0" smtClean="0">
                <a:solidFill>
                  <a:srgbClr val="002060"/>
                </a:solidFill>
                <a:latin typeface="Times New Roman" pitchFamily="18" charset="0"/>
                <a:cs typeface="Times New Roman" pitchFamily="18" charset="0"/>
              </a:rPr>
              <a:t> многолетних бобовых (люцерны, клевера, эспарцета) формируется сложный по своей структуре комплекс вредителей, который может в значительной мере снижать урожай зеленой массы и семян многолетних трав. Так, люцерне ежегодно вредят фитономус, толстоножка, </a:t>
            </a:r>
            <a:r>
              <a:rPr lang="ru-RU" dirty="0" err="1" smtClean="0">
                <a:solidFill>
                  <a:srgbClr val="002060"/>
                </a:solidFill>
                <a:latin typeface="Times New Roman" pitchFamily="18" charset="0"/>
                <a:cs typeface="Times New Roman" pitchFamily="18" charset="0"/>
              </a:rPr>
              <a:t>ситоны</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тихиусы</a:t>
            </a:r>
            <a:r>
              <a:rPr lang="ru-RU" dirty="0" smtClean="0">
                <a:solidFill>
                  <a:srgbClr val="002060"/>
                </a:solidFill>
                <a:latin typeface="Times New Roman" pitchFamily="18" charset="0"/>
                <a:cs typeface="Times New Roman" pitchFamily="18" charset="0"/>
              </a:rPr>
              <a:t>, клопы-слепняки, </a:t>
            </a:r>
            <a:r>
              <a:rPr lang="ru-RU" dirty="0" err="1" smtClean="0">
                <a:solidFill>
                  <a:srgbClr val="002060"/>
                </a:solidFill>
                <a:latin typeface="Times New Roman" pitchFamily="18" charset="0"/>
                <a:cs typeface="Times New Roman" pitchFamily="18" charset="0"/>
              </a:rPr>
              <a:t>трипсы</a:t>
            </a:r>
            <a:r>
              <a:rPr lang="ru-RU" dirty="0" smtClean="0">
                <a:solidFill>
                  <a:srgbClr val="002060"/>
                </a:solidFill>
                <a:latin typeface="Times New Roman" pitchFamily="18" charset="0"/>
                <a:cs typeface="Times New Roman" pitchFamily="18" charset="0"/>
              </a:rPr>
              <a:t> и другие виды. С возрастом травостоя численность основных фитофагов увеличивается в 5 - 100 раз. Однако вредоносность </a:t>
            </a:r>
            <a:r>
              <a:rPr lang="ru-RU" dirty="0" err="1" smtClean="0">
                <a:solidFill>
                  <a:srgbClr val="002060"/>
                </a:solidFill>
                <a:latin typeface="Times New Roman" pitchFamily="18" charset="0"/>
                <a:cs typeface="Times New Roman" pitchFamily="18" charset="0"/>
              </a:rPr>
              <a:t>многоядных</a:t>
            </a:r>
            <a:r>
              <a:rPr lang="ru-RU" dirty="0" smtClean="0">
                <a:solidFill>
                  <a:srgbClr val="002060"/>
                </a:solidFill>
                <a:latin typeface="Times New Roman" pitchFamily="18" charset="0"/>
                <a:cs typeface="Times New Roman" pitchFamily="18" charset="0"/>
              </a:rPr>
              <a:t> и специализированных вредителей может регулироваться энтомофагами. </a:t>
            </a: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285728"/>
            <a:ext cx="8401080" cy="6215106"/>
          </a:xfrm>
        </p:spPr>
        <p:txBody>
          <a:bodyPr>
            <a:normAutofit fontScale="62500" lnSpcReduction="20000"/>
          </a:bodyPr>
          <a:lstStyle/>
          <a:p>
            <a:pPr marL="0" indent="342900">
              <a:lnSpc>
                <a:spcPct val="120000"/>
              </a:lnSpc>
              <a:spcBef>
                <a:spcPts val="0"/>
              </a:spcBef>
              <a:buNone/>
            </a:pPr>
            <a:r>
              <a:rPr lang="ru-RU" b="1" dirty="0" smtClean="0">
                <a:solidFill>
                  <a:srgbClr val="002060"/>
                </a:solidFill>
                <a:latin typeface="Times New Roman" pitchFamily="18" charset="0"/>
                <a:cs typeface="Times New Roman" pitchFamily="18" charset="0"/>
              </a:rPr>
              <a:t>Жужелицы</a:t>
            </a:r>
            <a:r>
              <a:rPr lang="ru-RU" dirty="0" smtClean="0">
                <a:solidFill>
                  <a:srgbClr val="002060"/>
                </a:solidFill>
                <a:latin typeface="Times New Roman" pitchFamily="18" charset="0"/>
                <a:cs typeface="Times New Roman" pitchFamily="18" charset="0"/>
              </a:rPr>
              <a:t> (Сем. </a:t>
            </a:r>
            <a:r>
              <a:rPr lang="ru-RU" dirty="0" err="1" smtClean="0">
                <a:solidFill>
                  <a:srgbClr val="002060"/>
                </a:solidFill>
                <a:latin typeface="Times New Roman" pitchFamily="18" charset="0"/>
                <a:cs typeface="Times New Roman" pitchFamily="18" charset="0"/>
              </a:rPr>
              <a:t>Carabidae</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Отр</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Coleoptera</a:t>
            </a:r>
            <a:r>
              <a:rPr lang="ru-RU" dirty="0" smtClean="0">
                <a:solidFill>
                  <a:srgbClr val="002060"/>
                </a:solidFill>
                <a:latin typeface="Times New Roman" pitchFamily="18" charset="0"/>
                <a:cs typeface="Times New Roman" pitchFamily="18" charset="0"/>
              </a:rPr>
              <a:t>). На полях многолетних бобовых отмечено большое видовое разнообразие жужелиц - более 50 видов. Особенно много их обитает на люцерне 3-го года жизни (в 1,8 раз больше, чем на люцерне 2-го года). Среди них ведущее место принадлежит представителям родов </a:t>
            </a:r>
            <a:r>
              <a:rPr lang="ru-RU" dirty="0" err="1" smtClean="0">
                <a:solidFill>
                  <a:srgbClr val="002060"/>
                </a:solidFill>
                <a:latin typeface="Times New Roman" pitchFamily="18" charset="0"/>
                <a:cs typeface="Times New Roman" pitchFamily="18" charset="0"/>
              </a:rPr>
              <a:t>Bembidion</a:t>
            </a:r>
            <a:r>
              <a:rPr lang="ru-RU" dirty="0" smtClean="0">
                <a:solidFill>
                  <a:srgbClr val="002060"/>
                </a:solidFill>
                <a:latin typeface="Times New Roman" pitchFamily="18" charset="0"/>
                <a:cs typeface="Times New Roman" pitchFamily="18" charset="0"/>
              </a:rPr>
              <a:t> и </a:t>
            </a:r>
            <a:r>
              <a:rPr lang="ru-RU" dirty="0" err="1" smtClean="0">
                <a:solidFill>
                  <a:srgbClr val="002060"/>
                </a:solidFill>
                <a:latin typeface="Times New Roman" pitchFamily="18" charset="0"/>
                <a:cs typeface="Times New Roman" pitchFamily="18" charset="0"/>
              </a:rPr>
              <a:t>Атаrа</a:t>
            </a:r>
            <a:r>
              <a:rPr lang="ru-RU" dirty="0" smtClean="0">
                <a:solidFill>
                  <a:srgbClr val="002060"/>
                </a:solidFill>
                <a:latin typeface="Times New Roman" pitchFamily="18" charset="0"/>
                <a:cs typeface="Times New Roman" pitchFamily="18" charset="0"/>
              </a:rPr>
              <a:t>, которые питаются яйцами клубеньковых долгоносиков. Установлено, что одна жужелица </a:t>
            </a:r>
            <a:r>
              <a:rPr lang="ru-RU" dirty="0" err="1" smtClean="0">
                <a:solidFill>
                  <a:srgbClr val="002060"/>
                </a:solidFill>
                <a:latin typeface="Times New Roman" pitchFamily="18" charset="0"/>
                <a:cs typeface="Times New Roman" pitchFamily="18" charset="0"/>
              </a:rPr>
              <a:t>Амара</a:t>
            </a:r>
            <a:r>
              <a:rPr lang="ru-RU" dirty="0" smtClean="0">
                <a:solidFill>
                  <a:srgbClr val="002060"/>
                </a:solidFill>
                <a:latin typeface="Times New Roman" pitchFamily="18" charset="0"/>
                <a:cs typeface="Times New Roman" pitchFamily="18" charset="0"/>
              </a:rPr>
              <a:t> съедает за 1 </a:t>
            </a:r>
            <a:r>
              <a:rPr lang="ru-RU" dirty="0" err="1" smtClean="0">
                <a:solidFill>
                  <a:srgbClr val="002060"/>
                </a:solidFill>
                <a:latin typeface="Times New Roman" pitchFamily="18" charset="0"/>
                <a:cs typeface="Times New Roman" pitchFamily="18" charset="0"/>
              </a:rPr>
              <a:t>сут</a:t>
            </a:r>
            <a:r>
              <a:rPr lang="ru-RU" dirty="0" smtClean="0">
                <a:solidFill>
                  <a:srgbClr val="002060"/>
                </a:solidFill>
                <a:latin typeface="Times New Roman" pitchFamily="18" charset="0"/>
                <a:cs typeface="Times New Roman" pitchFamily="18" charset="0"/>
              </a:rPr>
              <a:t> 200 яиц, а </a:t>
            </a:r>
            <a:r>
              <a:rPr lang="ru-RU" dirty="0" err="1" smtClean="0">
                <a:solidFill>
                  <a:srgbClr val="002060"/>
                </a:solidFill>
                <a:latin typeface="Times New Roman" pitchFamily="18" charset="0"/>
                <a:cs typeface="Times New Roman" pitchFamily="18" charset="0"/>
              </a:rPr>
              <a:t>Бембидион</a:t>
            </a:r>
            <a:r>
              <a:rPr lang="ru-RU" dirty="0" smtClean="0">
                <a:solidFill>
                  <a:srgbClr val="002060"/>
                </a:solidFill>
                <a:latin typeface="Times New Roman" pitchFamily="18" charset="0"/>
                <a:cs typeface="Times New Roman" pitchFamily="18" charset="0"/>
              </a:rPr>
              <a:t> - до 100 яиц долгоносиков. В связи с этим в период всходов люцерны при соотношении клубеньковых долгоносиков и жужелиц (родов </a:t>
            </a:r>
            <a:r>
              <a:rPr lang="ru-RU" dirty="0" err="1" smtClean="0">
                <a:solidFill>
                  <a:srgbClr val="002060"/>
                </a:solidFill>
                <a:latin typeface="Times New Roman" pitchFamily="18" charset="0"/>
                <a:cs typeface="Times New Roman" pitchFamily="18" charset="0"/>
              </a:rPr>
              <a:t>Bembidion</a:t>
            </a:r>
            <a:r>
              <a:rPr lang="ru-RU" dirty="0" smtClean="0">
                <a:solidFill>
                  <a:srgbClr val="002060"/>
                </a:solidFill>
                <a:latin typeface="Times New Roman" pitchFamily="18" charset="0"/>
                <a:cs typeface="Times New Roman" pitchFamily="18" charset="0"/>
              </a:rPr>
              <a:t> и </a:t>
            </a:r>
            <a:r>
              <a:rPr lang="ru-RU" dirty="0" err="1" smtClean="0">
                <a:solidFill>
                  <a:srgbClr val="002060"/>
                </a:solidFill>
                <a:latin typeface="Times New Roman" pitchFamily="18" charset="0"/>
                <a:cs typeface="Times New Roman" pitchFamily="18" charset="0"/>
              </a:rPr>
              <a:t>Аmаrа</a:t>
            </a:r>
            <a:r>
              <a:rPr lang="ru-RU" dirty="0" smtClean="0">
                <a:solidFill>
                  <a:srgbClr val="002060"/>
                </a:solidFill>
                <a:latin typeface="Times New Roman" pitchFamily="18" charset="0"/>
                <a:cs typeface="Times New Roman" pitchFamily="18" charset="0"/>
              </a:rPr>
              <a:t>) – 1 : 1 или 1 : 2 численность вредителя существенно сдерживается и обработки инсектицидами в таких случаях нецелесообразны (Девяткин, 1996). Распространены жужелицы широко. Подвижные жуки обычно темной окраски. Ноги </a:t>
            </a:r>
            <a:r>
              <a:rPr lang="ru-RU" dirty="0" err="1" smtClean="0">
                <a:solidFill>
                  <a:srgbClr val="002060"/>
                </a:solidFill>
                <a:latin typeface="Times New Roman" pitchFamily="18" charset="0"/>
                <a:cs typeface="Times New Roman" pitchFamily="18" charset="0"/>
              </a:rPr>
              <a:t>бегательные</a:t>
            </a:r>
            <a:r>
              <a:rPr lang="ru-RU" dirty="0" smtClean="0">
                <a:solidFill>
                  <a:srgbClr val="002060"/>
                </a:solidFill>
                <a:latin typeface="Times New Roman" pitchFamily="18" charset="0"/>
                <a:cs typeface="Times New Roman" pitchFamily="18" charset="0"/>
              </a:rPr>
              <a:t>. Зимуют жуки и личинки. Взрослые жуки многих видов живут на почве или в ее верхних слоях, ведут преимущественно ночной образ жизни. Днем прячутся в укрытия. Жуки, как правило, живут до двух лет. Яйца откладывают поодиночке или группами в почву на глубину З...15см. Эмбриональное развитие продолжается семь дней. Личинка имеет три возраста. Куколка развивается 10... 14 дней. Развивают одно поколение в год или одно в два года. </a:t>
            </a: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357166"/>
            <a:ext cx="8258204" cy="6143668"/>
          </a:xfrm>
        </p:spPr>
        <p:txBody>
          <a:bodyPr>
            <a:normAutofit fontScale="70000" lnSpcReduction="20000"/>
          </a:bodyPr>
          <a:lstStyle/>
          <a:p>
            <a:pPr marL="0" indent="342900">
              <a:lnSpc>
                <a:spcPct val="120000"/>
              </a:lnSpc>
              <a:spcBef>
                <a:spcPts val="0"/>
              </a:spcBef>
              <a:buNone/>
            </a:pPr>
            <a:r>
              <a:rPr lang="ru-RU" b="1" dirty="0" err="1" smtClean="0">
                <a:solidFill>
                  <a:srgbClr val="002060"/>
                </a:solidFill>
                <a:latin typeface="Times New Roman" pitchFamily="18" charset="0"/>
                <a:cs typeface="Times New Roman" pitchFamily="18" charset="0"/>
              </a:rPr>
              <a:t>Жужелицы-бегунчики</a:t>
            </a:r>
            <a:r>
              <a:rPr lang="ru-RU" b="1" dirty="0" smtClean="0">
                <a:solidFill>
                  <a:srgbClr val="002060"/>
                </a:solidFill>
                <a:latin typeface="Times New Roman" pitchFamily="18" charset="0"/>
                <a:cs typeface="Times New Roman" pitchFamily="18" charset="0"/>
              </a:rPr>
              <a:t> </a:t>
            </a:r>
            <a:r>
              <a:rPr lang="ru-RU" dirty="0" smtClean="0">
                <a:solidFill>
                  <a:srgbClr val="002060"/>
                </a:solidFill>
                <a:latin typeface="Times New Roman" pitchFamily="18" charset="0"/>
                <a:cs typeface="Times New Roman" pitchFamily="18" charset="0"/>
              </a:rPr>
              <a:t>(род </a:t>
            </a:r>
            <a:r>
              <a:rPr lang="ru-RU" dirty="0" err="1" smtClean="0">
                <a:solidFill>
                  <a:srgbClr val="002060"/>
                </a:solidFill>
                <a:latin typeface="Times New Roman" pitchFamily="18" charset="0"/>
                <a:cs typeface="Times New Roman" pitchFamily="18" charset="0"/>
              </a:rPr>
              <a:t>Bembidion</a:t>
            </a:r>
            <a:r>
              <a:rPr lang="ru-RU" dirty="0" smtClean="0">
                <a:solidFill>
                  <a:srgbClr val="002060"/>
                </a:solidFill>
                <a:latin typeface="Times New Roman" pitchFamily="18" charset="0"/>
                <a:cs typeface="Times New Roman" pitchFamily="18" charset="0"/>
              </a:rPr>
              <a:t>), Мелкие жуки (длина 2,3...8 мм), обычно металлически окрашенные; надкрылья часто со светлым рисунком, иногда сплошь светлые. (Голова треугольно-округлой формы, черная или темно-бурая. </a:t>
            </a:r>
            <a:r>
              <a:rPr lang="ru-RU" dirty="0" err="1" smtClean="0">
                <a:solidFill>
                  <a:srgbClr val="002060"/>
                </a:solidFill>
                <a:latin typeface="Times New Roman" pitchFamily="18" charset="0"/>
                <a:cs typeface="Times New Roman" pitchFamily="18" charset="0"/>
              </a:rPr>
              <a:t>Переднеспинка</a:t>
            </a:r>
            <a:r>
              <a:rPr lang="ru-RU" dirty="0" smtClean="0">
                <a:solidFill>
                  <a:srgbClr val="002060"/>
                </a:solidFill>
                <a:latin typeface="Times New Roman" pitchFamily="18" charset="0"/>
                <a:cs typeface="Times New Roman" pitchFamily="18" charset="0"/>
              </a:rPr>
              <a:t> округлой или четырехугольной формы). У блестящих </a:t>
            </a:r>
            <a:r>
              <a:rPr lang="ru-RU" dirty="0" err="1" smtClean="0">
                <a:solidFill>
                  <a:srgbClr val="002060"/>
                </a:solidFill>
                <a:latin typeface="Times New Roman" pitchFamily="18" charset="0"/>
                <a:cs typeface="Times New Roman" pitchFamily="18" charset="0"/>
              </a:rPr>
              <a:t>бегунчиков</a:t>
            </a:r>
            <a:r>
              <a:rPr lang="ru-RU" dirty="0" smtClean="0">
                <a:solidFill>
                  <a:srgbClr val="002060"/>
                </a:solidFill>
                <a:latin typeface="Times New Roman" pitchFamily="18" charset="0"/>
                <a:cs typeface="Times New Roman" pitchFamily="18" charset="0"/>
              </a:rPr>
              <a:t> вторая пара крыльев недоразвита, и они неспособны летать. Один из характерных диагностических признаков вида - число бороздок на надкрыльях. </a:t>
            </a:r>
          </a:p>
          <a:p>
            <a:pPr marL="0" indent="342900">
              <a:lnSpc>
                <a:spcPct val="120000"/>
              </a:lnSpc>
              <a:spcBef>
                <a:spcPts val="0"/>
              </a:spcBef>
              <a:buNone/>
            </a:pPr>
            <a:r>
              <a:rPr lang="ru-RU" dirty="0" smtClean="0">
                <a:solidFill>
                  <a:srgbClr val="002060"/>
                </a:solidFill>
                <a:latin typeface="Times New Roman" pitchFamily="18" charset="0"/>
                <a:cs typeface="Times New Roman" pitchFamily="18" charset="0"/>
              </a:rPr>
              <a:t>Яйца мелкие (длиной до 1 мм), округло-овальные, молочно-белые. Вышедшие из яиц </a:t>
            </a:r>
            <a:r>
              <a:rPr lang="ru-RU" dirty="0" err="1" smtClean="0">
                <a:solidFill>
                  <a:srgbClr val="002060"/>
                </a:solidFill>
                <a:latin typeface="Times New Roman" pitchFamily="18" charset="0"/>
                <a:cs typeface="Times New Roman" pitchFamily="18" charset="0"/>
              </a:rPr>
              <a:t>камподеовидные</a:t>
            </a:r>
            <a:r>
              <a:rPr lang="ru-RU" dirty="0" smtClean="0">
                <a:solidFill>
                  <a:srgbClr val="002060"/>
                </a:solidFill>
                <a:latin typeface="Times New Roman" pitchFamily="18" charset="0"/>
                <a:cs typeface="Times New Roman" pitchFamily="18" charset="0"/>
              </a:rPr>
              <a:t> личинки длиной около 1 мм, молочно-белые. На посевах бобовых часто встречаются блестящий </a:t>
            </a:r>
            <a:r>
              <a:rPr lang="ru-RU" dirty="0" err="1" smtClean="0">
                <a:solidFill>
                  <a:srgbClr val="002060"/>
                </a:solidFill>
                <a:latin typeface="Times New Roman" pitchFamily="18" charset="0"/>
                <a:cs typeface="Times New Roman" pitchFamily="18" charset="0"/>
              </a:rPr>
              <a:t>бегунчик</a:t>
            </a:r>
            <a:r>
              <a:rPr lang="ru-RU" dirty="0" smtClean="0">
                <a:solidFill>
                  <a:srgbClr val="002060"/>
                </a:solidFill>
                <a:latin typeface="Times New Roman" pitchFamily="18" charset="0"/>
                <a:cs typeface="Times New Roman" pitchFamily="18" charset="0"/>
              </a:rPr>
              <a:t> - </a:t>
            </a:r>
            <a:r>
              <a:rPr lang="ru-RU" dirty="0" err="1" smtClean="0">
                <a:solidFill>
                  <a:srgbClr val="002060"/>
                </a:solidFill>
                <a:latin typeface="Times New Roman" pitchFamily="18" charset="0"/>
                <a:cs typeface="Times New Roman" pitchFamily="18" charset="0"/>
              </a:rPr>
              <a:t>Bembidion</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lampros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Hbst</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бегунчик</a:t>
            </a:r>
            <a:r>
              <a:rPr lang="ru-RU" dirty="0" smtClean="0">
                <a:solidFill>
                  <a:srgbClr val="002060"/>
                </a:solidFill>
                <a:latin typeface="Times New Roman" pitchFamily="18" charset="0"/>
                <a:cs typeface="Times New Roman" pitchFamily="18" charset="0"/>
              </a:rPr>
              <a:t> 4-пятнистый - В. </a:t>
            </a:r>
            <a:r>
              <a:rPr lang="ru-RU" dirty="0" err="1" smtClean="0">
                <a:solidFill>
                  <a:srgbClr val="002060"/>
                </a:solidFill>
                <a:latin typeface="Times New Roman" pitchFamily="18" charset="0"/>
                <a:cs typeface="Times New Roman" pitchFamily="18" charset="0"/>
              </a:rPr>
              <a:t>quadrimaculatum</a:t>
            </a:r>
            <a:r>
              <a:rPr lang="ru-RU" dirty="0" smtClean="0">
                <a:solidFill>
                  <a:srgbClr val="002060"/>
                </a:solidFill>
                <a:latin typeface="Times New Roman" pitchFamily="18" charset="0"/>
                <a:cs typeface="Times New Roman" pitchFamily="18" charset="0"/>
              </a:rPr>
              <a:t> L. и </a:t>
            </a:r>
            <a:r>
              <a:rPr lang="ru-RU" dirty="0" err="1" smtClean="0">
                <a:solidFill>
                  <a:srgbClr val="002060"/>
                </a:solidFill>
                <a:latin typeface="Times New Roman" pitchFamily="18" charset="0"/>
                <a:cs typeface="Times New Roman" pitchFamily="18" charset="0"/>
              </a:rPr>
              <a:t>бегунчик-капля</a:t>
            </a:r>
            <a:r>
              <a:rPr lang="ru-RU" dirty="0" smtClean="0">
                <a:solidFill>
                  <a:srgbClr val="002060"/>
                </a:solidFill>
                <a:latin typeface="Times New Roman" pitchFamily="18" charset="0"/>
                <a:cs typeface="Times New Roman" pitchFamily="18" charset="0"/>
              </a:rPr>
              <a:t> - В. </a:t>
            </a:r>
            <a:r>
              <a:rPr lang="ru-RU" dirty="0" err="1" smtClean="0">
                <a:solidFill>
                  <a:srgbClr val="002060"/>
                </a:solidFill>
                <a:latin typeface="Times New Roman" pitchFamily="18" charset="0"/>
                <a:cs typeface="Times New Roman" pitchFamily="18" charset="0"/>
              </a:rPr>
              <a:t>guttula</a:t>
            </a:r>
            <a:r>
              <a:rPr lang="ru-RU" dirty="0" smtClean="0">
                <a:solidFill>
                  <a:srgbClr val="002060"/>
                </a:solidFill>
                <a:latin typeface="Times New Roman" pitchFamily="18" charset="0"/>
                <a:cs typeface="Times New Roman" pitchFamily="18" charset="0"/>
              </a:rPr>
              <a:t> F. Жужелицы рода </a:t>
            </a:r>
            <a:r>
              <a:rPr lang="ru-RU" dirty="0" err="1" smtClean="0">
                <a:solidFill>
                  <a:srgbClr val="002060"/>
                </a:solidFill>
                <a:latin typeface="Times New Roman" pitchFamily="18" charset="0"/>
                <a:cs typeface="Times New Roman" pitchFamily="18" charset="0"/>
              </a:rPr>
              <a:t>Аmаrа</a:t>
            </a:r>
            <a:r>
              <a:rPr lang="ru-RU" dirty="0" smtClean="0">
                <a:solidFill>
                  <a:srgbClr val="002060"/>
                </a:solidFill>
                <a:latin typeface="Times New Roman" pitchFamily="18" charset="0"/>
                <a:cs typeface="Times New Roman" pitchFamily="18" charset="0"/>
              </a:rPr>
              <a:t>. Виды этого рода представлены мелкими или среднего размера жуками. Тело овальное, </a:t>
            </a:r>
            <a:r>
              <a:rPr lang="ru-RU" dirty="0" err="1" smtClean="0">
                <a:solidFill>
                  <a:srgbClr val="002060"/>
                </a:solidFill>
                <a:latin typeface="Times New Roman" pitchFamily="18" charset="0"/>
                <a:cs typeface="Times New Roman" pitchFamily="18" charset="0"/>
              </a:rPr>
              <a:t>переднеспинка</a:t>
            </a:r>
            <a:r>
              <a:rPr lang="ru-RU" dirty="0" smtClean="0">
                <a:solidFill>
                  <a:srgbClr val="002060"/>
                </a:solidFill>
                <a:latin typeface="Times New Roman" pitchFamily="18" charset="0"/>
                <a:cs typeface="Times New Roman" pitchFamily="18" charset="0"/>
              </a:rPr>
              <a:t> плотно прилегает к надкрыльям, ее ширина примерно равно ширине </a:t>
            </a:r>
            <a:r>
              <a:rPr lang="ru-RU" dirty="0" err="1" smtClean="0">
                <a:solidFill>
                  <a:srgbClr val="002060"/>
                </a:solidFill>
                <a:latin typeface="Times New Roman" pitchFamily="18" charset="0"/>
                <a:cs typeface="Times New Roman" pitchFamily="18" charset="0"/>
              </a:rPr>
              <a:t>надкрыльев</a:t>
            </a:r>
            <a:r>
              <a:rPr lang="ru-RU" dirty="0" smtClean="0">
                <a:solidFill>
                  <a:srgbClr val="002060"/>
                </a:solidFill>
                <a:latin typeface="Times New Roman" pitchFamily="18" charset="0"/>
                <a:cs typeface="Times New Roman" pitchFamily="18" charset="0"/>
              </a:rPr>
              <a:t>.</a:t>
            </a: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solidFill>
                  <a:srgbClr val="002060"/>
                </a:solidFill>
                <a:latin typeface="Times New Roman" pitchFamily="18" charset="0"/>
                <a:cs typeface="Times New Roman" pitchFamily="18" charset="0"/>
              </a:rPr>
              <a:t>1. Энтомофаги вредителей зерновых культур </a:t>
            </a:r>
          </a:p>
        </p:txBody>
      </p:sp>
      <p:sp>
        <p:nvSpPr>
          <p:cNvPr id="3" name="Содержимое 2"/>
          <p:cNvSpPr>
            <a:spLocks noGrp="1"/>
          </p:cNvSpPr>
          <p:nvPr>
            <p:ph idx="1"/>
          </p:nvPr>
        </p:nvSpPr>
        <p:spPr>
          <a:xfrm>
            <a:off x="285720" y="1500174"/>
            <a:ext cx="8643998" cy="5143536"/>
          </a:xfrm>
        </p:spPr>
        <p:txBody>
          <a:bodyPr>
            <a:normAutofit fontScale="55000" lnSpcReduction="20000"/>
          </a:bodyPr>
          <a:lstStyle/>
          <a:p>
            <a:pPr marL="0" indent="342900">
              <a:lnSpc>
                <a:spcPct val="120000"/>
              </a:lnSpc>
              <a:spcBef>
                <a:spcPts val="0"/>
              </a:spcBef>
              <a:buNone/>
            </a:pPr>
            <a:r>
              <a:rPr lang="ru-RU" dirty="0" smtClean="0">
                <a:solidFill>
                  <a:srgbClr val="002060"/>
                </a:solidFill>
                <a:latin typeface="Times New Roman" pitchFamily="18" charset="0"/>
                <a:cs typeface="Times New Roman" pitchFamily="18" charset="0"/>
              </a:rPr>
              <a:t>Зерновые культуры наиболее распространены в структуре посевных площадей России. Основные вредители зерновых культур - серая зерновая совка, клоп вредная черепашка, хлебные пилильщики, хлебная жужелица, злаковые мухи (шведская и яровая), злаковые тли, пшеничный </a:t>
            </a:r>
            <a:r>
              <a:rPr lang="ru-RU" dirty="0" err="1" smtClean="0">
                <a:solidFill>
                  <a:srgbClr val="002060"/>
                </a:solidFill>
                <a:latin typeface="Times New Roman" pitchFamily="18" charset="0"/>
                <a:cs typeface="Times New Roman" pitchFamily="18" charset="0"/>
              </a:rPr>
              <a:t>трипс</a:t>
            </a:r>
            <a:r>
              <a:rPr lang="ru-RU" dirty="0" smtClean="0">
                <a:solidFill>
                  <a:srgbClr val="002060"/>
                </a:solidFill>
                <a:latin typeface="Times New Roman" pitchFamily="18" charset="0"/>
                <a:cs typeface="Times New Roman" pitchFamily="18" charset="0"/>
              </a:rPr>
              <a:t>. </a:t>
            </a:r>
          </a:p>
          <a:p>
            <a:pPr marL="0" indent="342900">
              <a:lnSpc>
                <a:spcPct val="120000"/>
              </a:lnSpc>
              <a:spcBef>
                <a:spcPts val="0"/>
              </a:spcBef>
              <a:buNone/>
            </a:pPr>
            <a:r>
              <a:rPr lang="ru-RU" b="1" dirty="0" smtClean="0">
                <a:solidFill>
                  <a:srgbClr val="002060"/>
                </a:solidFill>
                <a:latin typeface="Times New Roman" pitchFamily="18" charset="0"/>
                <a:cs typeface="Times New Roman" pitchFamily="18" charset="0"/>
              </a:rPr>
              <a:t>1.1. Энтомофаги клопов-черепашек </a:t>
            </a:r>
            <a:r>
              <a:rPr lang="ru-RU" dirty="0" smtClean="0">
                <a:solidFill>
                  <a:srgbClr val="002060"/>
                </a:solidFill>
                <a:latin typeface="Times New Roman" pitchFamily="18" charset="0"/>
                <a:cs typeface="Times New Roman" pitchFamily="18" charset="0"/>
              </a:rPr>
              <a:t>Отмечено около 150 видов членистоногих, которые могут </a:t>
            </a:r>
            <a:r>
              <a:rPr lang="ru-RU" smtClean="0">
                <a:solidFill>
                  <a:srgbClr val="002060"/>
                </a:solidFill>
                <a:latin typeface="Times New Roman" pitchFamily="18" charset="0"/>
                <a:cs typeface="Times New Roman" pitchFamily="18" charset="0"/>
              </a:rPr>
              <a:t>питаться </a:t>
            </a:r>
            <a:r>
              <a:rPr lang="ru-RU" smtClean="0">
                <a:solidFill>
                  <a:srgbClr val="002060"/>
                </a:solidFill>
                <a:latin typeface="Times New Roman" pitchFamily="18" charset="0"/>
                <a:cs typeface="Times New Roman" pitchFamily="18" charset="0"/>
              </a:rPr>
              <a:t>клопами черепашками </a:t>
            </a:r>
            <a:r>
              <a:rPr lang="ru-RU" dirty="0" smtClean="0">
                <a:solidFill>
                  <a:srgbClr val="002060"/>
                </a:solidFill>
                <a:latin typeface="Times New Roman" pitchFamily="18" charset="0"/>
                <a:cs typeface="Times New Roman" pitchFamily="18" charset="0"/>
              </a:rPr>
              <a:t>на разных фазах их развития. Из </a:t>
            </a:r>
            <a:r>
              <a:rPr lang="ru-RU" dirty="0" err="1" smtClean="0">
                <a:solidFill>
                  <a:srgbClr val="002060"/>
                </a:solidFill>
                <a:latin typeface="Times New Roman" pitchFamily="18" charset="0"/>
                <a:cs typeface="Times New Roman" pitchFamily="18" charset="0"/>
              </a:rPr>
              <a:t>многоядных</a:t>
            </a:r>
            <a:r>
              <a:rPr lang="ru-RU" dirty="0" smtClean="0">
                <a:solidFill>
                  <a:srgbClr val="002060"/>
                </a:solidFill>
                <a:latin typeface="Times New Roman" pitchFamily="18" charset="0"/>
                <a:cs typeface="Times New Roman" pitchFamily="18" charset="0"/>
              </a:rPr>
              <a:t> хищников наибольшее значение имеют жужелицы родов </a:t>
            </a:r>
            <a:r>
              <a:rPr lang="ru-RU" dirty="0" err="1" smtClean="0">
                <a:solidFill>
                  <a:srgbClr val="002060"/>
                </a:solidFill>
                <a:latin typeface="Times New Roman" pitchFamily="18" charset="0"/>
                <a:cs typeface="Times New Roman" pitchFamily="18" charset="0"/>
              </a:rPr>
              <a:t>Bembidion</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Harpalus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Amara</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Pterostichus</a:t>
            </a:r>
            <a:r>
              <a:rPr lang="ru-RU" dirty="0" smtClean="0">
                <a:solidFill>
                  <a:srgbClr val="002060"/>
                </a:solidFill>
                <a:latin typeface="Times New Roman" pitchFamily="18" charset="0"/>
                <a:cs typeface="Times New Roman" pitchFamily="18" charset="0"/>
              </a:rPr>
              <a:t>, которые питаются клопами во всех фазах развития. Личинок младших возрастов уничтожают муравьи. Яйцами и личинками питаются личинки златоглазок, клопы-охотники, </a:t>
            </a:r>
            <a:r>
              <a:rPr lang="ru-RU" dirty="0" err="1" smtClean="0">
                <a:solidFill>
                  <a:srgbClr val="002060"/>
                </a:solidFill>
                <a:latin typeface="Times New Roman" pitchFamily="18" charset="0"/>
                <a:cs typeface="Times New Roman" pitchFamily="18" charset="0"/>
              </a:rPr>
              <a:t>жуки-малашки</a:t>
            </a:r>
            <a:r>
              <a:rPr lang="ru-RU" dirty="0" smtClean="0">
                <a:solidFill>
                  <a:srgbClr val="002060"/>
                </a:solidFill>
                <a:latin typeface="Times New Roman" pitchFamily="18" charset="0"/>
                <a:cs typeface="Times New Roman" pitchFamily="18" charset="0"/>
              </a:rPr>
              <a:t>, пауки, нематоды из семейства </a:t>
            </a:r>
            <a:r>
              <a:rPr lang="ru-RU" dirty="0" err="1" smtClean="0">
                <a:solidFill>
                  <a:srgbClr val="002060"/>
                </a:solidFill>
                <a:latin typeface="Times New Roman" pitchFamily="18" charset="0"/>
                <a:cs typeface="Times New Roman" pitchFamily="18" charset="0"/>
              </a:rPr>
              <a:t>мермитид</a:t>
            </a:r>
            <a:r>
              <a:rPr lang="ru-RU" dirty="0" smtClean="0">
                <a:solidFill>
                  <a:srgbClr val="002060"/>
                </a:solidFill>
                <a:latin typeface="Times New Roman" pitchFamily="18" charset="0"/>
                <a:cs typeface="Times New Roman" pitchFamily="18" charset="0"/>
              </a:rPr>
              <a:t>. До 18-25 % численность клопов снижается в местах зимовок благодаря крупным жужелицам, </a:t>
            </a:r>
            <a:r>
              <a:rPr lang="ru-RU" dirty="0" err="1" smtClean="0">
                <a:solidFill>
                  <a:srgbClr val="002060"/>
                </a:solidFill>
                <a:latin typeface="Times New Roman" pitchFamily="18" charset="0"/>
                <a:cs typeface="Times New Roman" pitchFamily="18" charset="0"/>
              </a:rPr>
              <a:t>жукам-стафили-нидам</a:t>
            </a:r>
            <a:r>
              <a:rPr lang="ru-RU" dirty="0" smtClean="0">
                <a:solidFill>
                  <a:srgbClr val="002060"/>
                </a:solidFill>
                <a:latin typeface="Times New Roman" pitchFamily="18" charset="0"/>
                <a:cs typeface="Times New Roman" pitchFamily="18" charset="0"/>
              </a:rPr>
              <a:t>, муравьям и другим хищникам. Большое количество клопов поедают птицы, особенно перелетные. Численность популяции клопов значительно снижается также благодаря паразитам, заражающим яйца и имаго. В качестве паразитов яиц черепашек отмечено 13 видов </a:t>
            </a:r>
            <a:r>
              <a:rPr lang="ru-RU" dirty="0" err="1" smtClean="0">
                <a:solidFill>
                  <a:srgbClr val="002060"/>
                </a:solidFill>
                <a:latin typeface="Times New Roman" pitchFamily="18" charset="0"/>
                <a:cs typeface="Times New Roman" pitchFamily="18" charset="0"/>
              </a:rPr>
              <a:t>теленомин</a:t>
            </a:r>
            <a:r>
              <a:rPr lang="ru-RU" dirty="0" smtClean="0">
                <a:solidFill>
                  <a:srgbClr val="002060"/>
                </a:solidFill>
                <a:latin typeface="Times New Roman" pitchFamily="18" charset="0"/>
                <a:cs typeface="Times New Roman" pitchFamily="18" charset="0"/>
              </a:rPr>
              <a:t>. </a:t>
            </a: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285728"/>
            <a:ext cx="8572560" cy="6357982"/>
          </a:xfrm>
        </p:spPr>
        <p:txBody>
          <a:bodyPr>
            <a:normAutofit fontScale="62500" lnSpcReduction="20000"/>
          </a:bodyPr>
          <a:lstStyle/>
          <a:p>
            <a:pPr marL="0" indent="342900">
              <a:lnSpc>
                <a:spcPct val="120000"/>
              </a:lnSpc>
              <a:spcBef>
                <a:spcPts val="0"/>
              </a:spcBef>
              <a:buNone/>
            </a:pPr>
            <a:r>
              <a:rPr lang="ru-RU" dirty="0" smtClean="0">
                <a:solidFill>
                  <a:srgbClr val="002060"/>
                </a:solidFill>
                <a:latin typeface="Times New Roman" pitchFamily="18" charset="0"/>
                <a:cs typeface="Times New Roman" pitchFamily="18" charset="0"/>
              </a:rPr>
              <a:t>Помимо мелких видов жужелиц на полях бобовых культур (и многих других полевых культур) обитают представители родов крупных и средних размеров: </a:t>
            </a:r>
            <a:r>
              <a:rPr lang="ru-RU" dirty="0" err="1" smtClean="0">
                <a:solidFill>
                  <a:srgbClr val="002060"/>
                </a:solidFill>
                <a:latin typeface="Times New Roman" pitchFamily="18" charset="0"/>
                <a:cs typeface="Times New Roman" pitchFamily="18" charset="0"/>
              </a:rPr>
              <a:t>Pterostichus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Calosoma</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Calatus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Carabus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Poecilus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Ophonus</a:t>
            </a:r>
            <a:r>
              <a:rPr lang="ru-RU" dirty="0" smtClean="0">
                <a:solidFill>
                  <a:srgbClr val="002060"/>
                </a:solidFill>
                <a:latin typeface="Times New Roman" pitchFamily="18" charset="0"/>
                <a:cs typeface="Times New Roman" pitchFamily="18" charset="0"/>
              </a:rPr>
              <a:t> и др. </a:t>
            </a:r>
            <a:r>
              <a:rPr lang="ru-RU" b="1" dirty="0" smtClean="0">
                <a:solidFill>
                  <a:srgbClr val="002060"/>
                </a:solidFill>
                <a:latin typeface="Times New Roman" pitchFamily="18" charset="0"/>
                <a:cs typeface="Times New Roman" pitchFamily="18" charset="0"/>
              </a:rPr>
              <a:t>Род </a:t>
            </a:r>
            <a:r>
              <a:rPr lang="ru-RU" b="1" dirty="0" err="1" smtClean="0">
                <a:solidFill>
                  <a:srgbClr val="002060"/>
                </a:solidFill>
                <a:latin typeface="Times New Roman" pitchFamily="18" charset="0"/>
                <a:cs typeface="Times New Roman" pitchFamily="18" charset="0"/>
              </a:rPr>
              <a:t>Pterostichus</a:t>
            </a:r>
            <a:r>
              <a:rPr lang="ru-RU" b="1" dirty="0" smtClean="0">
                <a:solidFill>
                  <a:srgbClr val="002060"/>
                </a:solidFill>
                <a:latin typeface="Times New Roman" pitchFamily="18" charset="0"/>
                <a:cs typeface="Times New Roman" pitchFamily="18" charset="0"/>
              </a:rPr>
              <a:t> - бегуны</a:t>
            </a:r>
            <a:r>
              <a:rPr lang="ru-RU" dirty="0" smtClean="0">
                <a:solidFill>
                  <a:srgbClr val="002060"/>
                </a:solidFill>
                <a:latin typeface="Times New Roman" pitchFamily="18" charset="0"/>
                <a:cs typeface="Times New Roman" pitchFamily="18" charset="0"/>
              </a:rPr>
              <a:t>. Имаго средней или крупной величины. Поверхность </a:t>
            </a:r>
            <a:r>
              <a:rPr lang="ru-RU" dirty="0" err="1" smtClean="0">
                <a:solidFill>
                  <a:srgbClr val="002060"/>
                </a:solidFill>
                <a:latin typeface="Times New Roman" pitchFamily="18" charset="0"/>
                <a:cs typeface="Times New Roman" pitchFamily="18" charset="0"/>
              </a:rPr>
              <a:t>надкрыльев</a:t>
            </a:r>
            <a:r>
              <a:rPr lang="ru-RU" dirty="0" smtClean="0">
                <a:solidFill>
                  <a:srgbClr val="002060"/>
                </a:solidFill>
                <a:latin typeface="Times New Roman" pitchFamily="18" charset="0"/>
                <a:cs typeface="Times New Roman" pitchFamily="18" charset="0"/>
              </a:rPr>
              <a:t> обычно ребристая. Передние голени сильные, к вершине заметно расширены. Усики опушены с 4-го членика. Клубеньковых долгоносиков (во всех фазах), а также гороховую тлю, гусениц и куколок совок уничтожают представители: </a:t>
            </a:r>
            <a:r>
              <a:rPr lang="ru-RU" dirty="0" err="1" smtClean="0">
                <a:solidFill>
                  <a:srgbClr val="002060"/>
                </a:solidFill>
                <a:latin typeface="Times New Roman" pitchFamily="18" charset="0"/>
                <a:cs typeface="Times New Roman" pitchFamily="18" charset="0"/>
              </a:rPr>
              <a:t>птеростих</a:t>
            </a:r>
            <a:r>
              <a:rPr lang="ru-RU" dirty="0" smtClean="0">
                <a:solidFill>
                  <a:srgbClr val="002060"/>
                </a:solidFill>
                <a:latin typeface="Times New Roman" pitchFamily="18" charset="0"/>
                <a:cs typeface="Times New Roman" pitchFamily="18" charset="0"/>
              </a:rPr>
              <a:t> медный - </a:t>
            </a:r>
            <a:r>
              <a:rPr lang="ru-RU" dirty="0" err="1" smtClean="0">
                <a:solidFill>
                  <a:srgbClr val="002060"/>
                </a:solidFill>
                <a:latin typeface="Times New Roman" pitchFamily="18" charset="0"/>
                <a:cs typeface="Times New Roman" pitchFamily="18" charset="0"/>
              </a:rPr>
              <a:t>Pterostichus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cupreus</a:t>
            </a:r>
            <a:r>
              <a:rPr lang="ru-RU" dirty="0" smtClean="0">
                <a:solidFill>
                  <a:srgbClr val="002060"/>
                </a:solidFill>
                <a:latin typeface="Times New Roman" pitchFamily="18" charset="0"/>
                <a:cs typeface="Times New Roman" pitchFamily="18" charset="0"/>
              </a:rPr>
              <a:t> L., </a:t>
            </a:r>
            <a:r>
              <a:rPr lang="ru-RU" dirty="0" err="1" smtClean="0">
                <a:solidFill>
                  <a:srgbClr val="002060"/>
                </a:solidFill>
                <a:latin typeface="Times New Roman" pitchFamily="18" charset="0"/>
                <a:cs typeface="Times New Roman" pitchFamily="18" charset="0"/>
              </a:rPr>
              <a:t>птеростих</a:t>
            </a:r>
            <a:r>
              <a:rPr lang="ru-RU" dirty="0" smtClean="0">
                <a:solidFill>
                  <a:srgbClr val="002060"/>
                </a:solidFill>
                <a:latin typeface="Times New Roman" pitchFamily="18" charset="0"/>
                <a:cs typeface="Times New Roman" pitchFamily="18" charset="0"/>
              </a:rPr>
              <a:t> пестрый - P. </a:t>
            </a:r>
            <a:r>
              <a:rPr lang="ru-RU" dirty="0" err="1" smtClean="0">
                <a:solidFill>
                  <a:srgbClr val="002060"/>
                </a:solidFill>
                <a:latin typeface="Times New Roman" pitchFamily="18" charset="0"/>
                <a:cs typeface="Times New Roman" pitchFamily="18" charset="0"/>
              </a:rPr>
              <a:t>versicolor</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Sturm</a:t>
            </a:r>
            <a:r>
              <a:rPr lang="ru-RU" dirty="0" smtClean="0">
                <a:solidFill>
                  <a:srgbClr val="002060"/>
                </a:solidFill>
                <a:latin typeface="Times New Roman" pitchFamily="18" charset="0"/>
                <a:cs typeface="Times New Roman" pitchFamily="18" charset="0"/>
              </a:rPr>
              <a:t>, и др. </a:t>
            </a:r>
          </a:p>
          <a:p>
            <a:pPr marL="0" indent="342900">
              <a:lnSpc>
                <a:spcPct val="120000"/>
              </a:lnSpc>
              <a:spcBef>
                <a:spcPts val="0"/>
              </a:spcBef>
              <a:buNone/>
            </a:pPr>
            <a:r>
              <a:rPr lang="ru-RU" b="1" dirty="0" smtClean="0">
                <a:solidFill>
                  <a:srgbClr val="002060"/>
                </a:solidFill>
                <a:latin typeface="Times New Roman" pitchFamily="18" charset="0"/>
                <a:cs typeface="Times New Roman" pitchFamily="18" charset="0"/>
              </a:rPr>
              <a:t>Род </a:t>
            </a:r>
            <a:r>
              <a:rPr lang="ru-RU" b="1" dirty="0" err="1" smtClean="0">
                <a:solidFill>
                  <a:srgbClr val="002060"/>
                </a:solidFill>
                <a:latin typeface="Times New Roman" pitchFamily="18" charset="0"/>
                <a:cs typeface="Times New Roman" pitchFamily="18" charset="0"/>
              </a:rPr>
              <a:t>Carabus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Карабусы</a:t>
            </a:r>
            <a:r>
              <a:rPr lang="ru-RU" dirty="0" smtClean="0">
                <a:solidFill>
                  <a:srgbClr val="002060"/>
                </a:solidFill>
                <a:latin typeface="Times New Roman" pitchFamily="18" charset="0"/>
                <a:cs typeface="Times New Roman" pitchFamily="18" charset="0"/>
              </a:rPr>
              <a:t> - крупные виды жужелиц. </a:t>
            </a:r>
            <a:r>
              <a:rPr lang="ru-RU" dirty="0" err="1" smtClean="0">
                <a:solidFill>
                  <a:srgbClr val="002060"/>
                </a:solidFill>
                <a:latin typeface="Times New Roman" pitchFamily="18" charset="0"/>
                <a:cs typeface="Times New Roman" pitchFamily="18" charset="0"/>
              </a:rPr>
              <a:t>Переднеспика</a:t>
            </a:r>
            <a:r>
              <a:rPr lang="ru-RU" dirty="0" smtClean="0">
                <a:solidFill>
                  <a:srgbClr val="002060"/>
                </a:solidFill>
                <a:latin typeface="Times New Roman" pitchFamily="18" charset="0"/>
                <a:cs typeface="Times New Roman" pitchFamily="18" charset="0"/>
              </a:rPr>
              <a:t> широкая, с заостренными краями. Надкрылья удлиненные, яйцевидной формы. Крылья обычно редуцированы. Наиболее часто на полях встречаются жужелица полевая - С. </a:t>
            </a:r>
            <a:r>
              <a:rPr lang="ru-RU" dirty="0" err="1" smtClean="0">
                <a:solidFill>
                  <a:srgbClr val="002060"/>
                </a:solidFill>
                <a:latin typeface="Times New Roman" pitchFamily="18" charset="0"/>
                <a:cs typeface="Times New Roman" pitchFamily="18" charset="0"/>
              </a:rPr>
              <a:t>campestris</a:t>
            </a:r>
            <a:r>
              <a:rPr lang="ru-RU" dirty="0" smtClean="0">
                <a:solidFill>
                  <a:srgbClr val="002060"/>
                </a:solidFill>
                <a:latin typeface="Times New Roman" pitchFamily="18" charset="0"/>
                <a:cs typeface="Times New Roman" pitchFamily="18" charset="0"/>
              </a:rPr>
              <a:t> F.-W., красноногая - С. </a:t>
            </a:r>
            <a:r>
              <a:rPr lang="ru-RU" dirty="0" err="1" smtClean="0">
                <a:solidFill>
                  <a:srgbClr val="002060"/>
                </a:solidFill>
                <a:latin typeface="Times New Roman" pitchFamily="18" charset="0"/>
                <a:cs typeface="Times New Roman" pitchFamily="18" charset="0"/>
              </a:rPr>
              <a:t>cancellatus</a:t>
            </a:r>
            <a:r>
              <a:rPr lang="ru-RU" dirty="0" smtClean="0">
                <a:solidFill>
                  <a:srgbClr val="002060"/>
                </a:solidFill>
                <a:latin typeface="Times New Roman" pitchFamily="18" charset="0"/>
                <a:cs typeface="Times New Roman" pitchFamily="18" charset="0"/>
              </a:rPr>
              <a:t> I11., зернистая - С. </a:t>
            </a:r>
            <a:r>
              <a:rPr lang="ru-RU" dirty="0" err="1" smtClean="0">
                <a:solidFill>
                  <a:srgbClr val="002060"/>
                </a:solidFill>
                <a:latin typeface="Times New Roman" pitchFamily="18" charset="0"/>
                <a:cs typeface="Times New Roman" pitchFamily="18" charset="0"/>
              </a:rPr>
              <a:t>granulatus</a:t>
            </a:r>
            <a:r>
              <a:rPr lang="ru-RU" dirty="0" smtClean="0">
                <a:solidFill>
                  <a:srgbClr val="002060"/>
                </a:solidFill>
                <a:latin typeface="Times New Roman" pitchFamily="18" charset="0"/>
                <a:cs typeface="Times New Roman" pitchFamily="18" charset="0"/>
              </a:rPr>
              <a:t> L. </a:t>
            </a:r>
          </a:p>
          <a:p>
            <a:pPr marL="0" indent="342900">
              <a:lnSpc>
                <a:spcPct val="120000"/>
              </a:lnSpc>
              <a:spcBef>
                <a:spcPts val="0"/>
              </a:spcBef>
              <a:buNone/>
            </a:pPr>
            <a:r>
              <a:rPr lang="ru-RU" b="1" dirty="0" smtClean="0">
                <a:solidFill>
                  <a:srgbClr val="002060"/>
                </a:solidFill>
                <a:latin typeface="Times New Roman" pitchFamily="18" charset="0"/>
                <a:cs typeface="Times New Roman" pitchFamily="18" charset="0"/>
              </a:rPr>
              <a:t>Род </a:t>
            </a:r>
            <a:r>
              <a:rPr lang="ru-RU" b="1" dirty="0" err="1" smtClean="0">
                <a:solidFill>
                  <a:srgbClr val="002060"/>
                </a:solidFill>
                <a:latin typeface="Times New Roman" pitchFamily="18" charset="0"/>
                <a:cs typeface="Times New Roman" pitchFamily="18" charset="0"/>
              </a:rPr>
              <a:t>Calosoma</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Калосомы</a:t>
            </a:r>
            <a:r>
              <a:rPr lang="ru-RU" dirty="0" smtClean="0">
                <a:solidFill>
                  <a:srgbClr val="002060"/>
                </a:solidFill>
                <a:latin typeface="Times New Roman" pitchFamily="18" charset="0"/>
                <a:cs typeface="Times New Roman" pitchFamily="18" charset="0"/>
              </a:rPr>
              <a:t> - крупные жуки (длиной более 12 мм). Надкрылья с резкими плечевыми углами и прямолинейными боковыми краями, крылья обычно развиты. </a:t>
            </a:r>
            <a:r>
              <a:rPr lang="ru-RU" dirty="0" err="1" smtClean="0">
                <a:solidFill>
                  <a:srgbClr val="002060"/>
                </a:solidFill>
                <a:latin typeface="Times New Roman" pitchFamily="18" charset="0"/>
                <a:cs typeface="Times New Roman" pitchFamily="18" charset="0"/>
              </a:rPr>
              <a:t>Переднеспинка</a:t>
            </a:r>
            <a:r>
              <a:rPr lang="ru-RU" dirty="0" smtClean="0">
                <a:solidFill>
                  <a:srgbClr val="002060"/>
                </a:solidFill>
                <a:latin typeface="Times New Roman" pitchFamily="18" charset="0"/>
                <a:cs typeface="Times New Roman" pitchFamily="18" charset="0"/>
              </a:rPr>
              <a:t> сужается к надкрыльям. Представители: </a:t>
            </a:r>
            <a:r>
              <a:rPr lang="ru-RU" dirty="0" err="1" smtClean="0">
                <a:solidFill>
                  <a:srgbClr val="002060"/>
                </a:solidFill>
                <a:latin typeface="Times New Roman" pitchFamily="18" charset="0"/>
                <a:cs typeface="Times New Roman" pitchFamily="18" charset="0"/>
              </a:rPr>
              <a:t>красотелы</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золототочечный</a:t>
            </a:r>
            <a:r>
              <a:rPr lang="ru-RU" dirty="0" smtClean="0">
                <a:solidFill>
                  <a:srgbClr val="002060"/>
                </a:solidFill>
                <a:latin typeface="Times New Roman" pitchFamily="18" charset="0"/>
                <a:cs typeface="Times New Roman" pitchFamily="18" charset="0"/>
              </a:rPr>
              <a:t> - С. </a:t>
            </a:r>
            <a:r>
              <a:rPr lang="ru-RU" dirty="0" err="1" smtClean="0">
                <a:solidFill>
                  <a:srgbClr val="002060"/>
                </a:solidFill>
                <a:latin typeface="Times New Roman" pitchFamily="18" charset="0"/>
                <a:cs typeface="Times New Roman" pitchFamily="18" charset="0"/>
              </a:rPr>
              <a:t>auropunctatum</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Hbst</a:t>
            </a:r>
            <a:r>
              <a:rPr lang="ru-RU" dirty="0" smtClean="0">
                <a:solidFill>
                  <a:srgbClr val="002060"/>
                </a:solidFill>
                <a:latin typeface="Times New Roman" pitchFamily="18" charset="0"/>
                <a:cs typeface="Times New Roman" pitchFamily="18" charset="0"/>
              </a:rPr>
              <a:t>., степной — С. </a:t>
            </a:r>
            <a:r>
              <a:rPr lang="ru-RU" dirty="0" err="1" smtClean="0">
                <a:solidFill>
                  <a:srgbClr val="002060"/>
                </a:solidFill>
                <a:latin typeface="Times New Roman" pitchFamily="18" charset="0"/>
                <a:cs typeface="Times New Roman" pitchFamily="18" charset="0"/>
              </a:rPr>
              <a:t>denticolle</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Gebl</a:t>
            </a:r>
            <a:r>
              <a:rPr lang="ru-RU" dirty="0" smtClean="0">
                <a:solidFill>
                  <a:srgbClr val="002060"/>
                </a:solidFill>
                <a:latin typeface="Times New Roman" pitchFamily="18" charset="0"/>
                <a:cs typeface="Times New Roman" pitchFamily="18" charset="0"/>
              </a:rPr>
              <a:t>. </a:t>
            </a: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285728"/>
            <a:ext cx="8329642" cy="6429420"/>
          </a:xfrm>
        </p:spPr>
        <p:txBody>
          <a:bodyPr>
            <a:normAutofit fontScale="70000" lnSpcReduction="20000"/>
          </a:bodyPr>
          <a:lstStyle/>
          <a:p>
            <a:pPr marL="0" indent="342900">
              <a:lnSpc>
                <a:spcPct val="120000"/>
              </a:lnSpc>
              <a:spcBef>
                <a:spcPts val="0"/>
              </a:spcBef>
              <a:buNone/>
            </a:pPr>
            <a:r>
              <a:rPr lang="ru-RU" b="1" dirty="0" smtClean="0">
                <a:solidFill>
                  <a:srgbClr val="002060"/>
                </a:solidFill>
                <a:latin typeface="Times New Roman" pitchFamily="18" charset="0"/>
                <a:cs typeface="Times New Roman" pitchFamily="18" charset="0"/>
              </a:rPr>
              <a:t>Энтомофаги фитономуса</a:t>
            </a:r>
            <a:r>
              <a:rPr lang="ru-RU" dirty="0" smtClean="0">
                <a:solidFill>
                  <a:srgbClr val="002060"/>
                </a:solidFill>
                <a:latin typeface="Times New Roman" pitchFamily="18" charset="0"/>
                <a:cs typeface="Times New Roman" pitchFamily="18" charset="0"/>
              </a:rPr>
              <a:t>. На личинках фитономуса паразитирует </a:t>
            </a:r>
            <a:r>
              <a:rPr lang="ru-RU" dirty="0" err="1" smtClean="0">
                <a:solidFill>
                  <a:srgbClr val="002060"/>
                </a:solidFill>
                <a:latin typeface="Times New Roman" pitchFamily="18" charset="0"/>
                <a:cs typeface="Times New Roman" pitchFamily="18" charset="0"/>
              </a:rPr>
              <a:t>батиплектес</a:t>
            </a:r>
            <a:r>
              <a:rPr lang="ru-RU" dirty="0" smtClean="0">
                <a:solidFill>
                  <a:srgbClr val="002060"/>
                </a:solidFill>
                <a:latin typeface="Times New Roman" pitchFamily="18" charset="0"/>
                <a:cs typeface="Times New Roman" pitchFamily="18" charset="0"/>
              </a:rPr>
              <a:t> - </a:t>
            </a:r>
            <a:r>
              <a:rPr lang="ru-RU" dirty="0" err="1" smtClean="0">
                <a:solidFill>
                  <a:srgbClr val="002060"/>
                </a:solidFill>
                <a:latin typeface="Times New Roman" pitchFamily="18" charset="0"/>
                <a:cs typeface="Times New Roman" pitchFamily="18" charset="0"/>
              </a:rPr>
              <a:t>Bathyplectes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=Conidia</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curculionis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Thorns</a:t>
            </a:r>
            <a:r>
              <a:rPr lang="ru-RU" dirty="0" smtClean="0">
                <a:solidFill>
                  <a:srgbClr val="002060"/>
                </a:solidFill>
                <a:latin typeface="Times New Roman" pitchFamily="18" charset="0"/>
                <a:cs typeface="Times New Roman" pitchFamily="18" charset="0"/>
              </a:rPr>
              <a:t>, (сем. </a:t>
            </a:r>
            <a:r>
              <a:rPr lang="ru-RU" dirty="0" err="1" smtClean="0">
                <a:solidFill>
                  <a:srgbClr val="002060"/>
                </a:solidFill>
                <a:latin typeface="Times New Roman" pitchFamily="18" charset="0"/>
                <a:cs typeface="Times New Roman" pitchFamily="18" charset="0"/>
              </a:rPr>
              <a:t>Ichneumonidae</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отр</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Hymenoptera</a:t>
            </a:r>
            <a:r>
              <a:rPr lang="ru-RU" dirty="0" smtClean="0">
                <a:solidFill>
                  <a:srgbClr val="002060"/>
                </a:solidFill>
                <a:latin typeface="Times New Roman" pitchFamily="18" charset="0"/>
                <a:cs typeface="Times New Roman" pitchFamily="18" charset="0"/>
              </a:rPr>
              <a:t>). Самый многочисленный и наиболее эффективный паразит фитономуса. Энтомофаг способен заражать до 90% (обычно 35-50%) личинок фитономуса. Зимует его личинка в коконе. Весной имаго </a:t>
            </a:r>
            <a:r>
              <a:rPr lang="ru-RU" dirty="0" err="1" smtClean="0">
                <a:solidFill>
                  <a:srgbClr val="002060"/>
                </a:solidFill>
                <a:latin typeface="Times New Roman" pitchFamily="18" charset="0"/>
                <a:cs typeface="Times New Roman" pitchFamily="18" charset="0"/>
              </a:rPr>
              <a:t>батиплектеса</a:t>
            </a:r>
            <a:r>
              <a:rPr lang="ru-RU" dirty="0" smtClean="0">
                <a:solidFill>
                  <a:srgbClr val="002060"/>
                </a:solidFill>
                <a:latin typeface="Times New Roman" pitchFamily="18" charset="0"/>
                <a:cs typeface="Times New Roman" pitchFamily="18" charset="0"/>
              </a:rPr>
              <a:t> появляются одновременно с жуками фитономуса. Паразит может заражать личинку фитономуса начиная с 3-го возраста. Личинка хозяина, зараженная </a:t>
            </a:r>
            <a:r>
              <a:rPr lang="ru-RU" dirty="0" err="1" smtClean="0">
                <a:solidFill>
                  <a:srgbClr val="002060"/>
                </a:solidFill>
                <a:latin typeface="Times New Roman" pitchFamily="18" charset="0"/>
                <a:cs typeface="Times New Roman" pitchFamily="18" charset="0"/>
              </a:rPr>
              <a:t>батиплектесом</a:t>
            </a:r>
            <a:r>
              <a:rPr lang="ru-RU" dirty="0" smtClean="0">
                <a:solidFill>
                  <a:srgbClr val="002060"/>
                </a:solidFill>
                <a:latin typeface="Times New Roman" pitchFamily="18" charset="0"/>
                <a:cs typeface="Times New Roman" pitchFamily="18" charset="0"/>
              </a:rPr>
              <a:t>, способна плести кокон. Однако внутри него образует кокон личинка паразита, которая, закончив питание, выходит из личинки фитономуса. </a:t>
            </a:r>
          </a:p>
          <a:p>
            <a:pPr marL="0" indent="342900">
              <a:lnSpc>
                <a:spcPct val="120000"/>
              </a:lnSpc>
              <a:spcBef>
                <a:spcPts val="0"/>
              </a:spcBef>
              <a:buNone/>
            </a:pPr>
            <a:r>
              <a:rPr lang="ru-RU" dirty="0" smtClean="0">
                <a:solidFill>
                  <a:srgbClr val="002060"/>
                </a:solidFill>
                <a:latin typeface="Times New Roman" pitchFamily="18" charset="0"/>
                <a:cs typeface="Times New Roman" pitchFamily="18" charset="0"/>
              </a:rPr>
              <a:t>Личинок фитономуса могут уничтожать хищные жуки жужелиц родов </a:t>
            </a:r>
            <a:r>
              <a:rPr lang="ru-RU" dirty="0" err="1" smtClean="0">
                <a:solidFill>
                  <a:srgbClr val="002060"/>
                </a:solidFill>
                <a:latin typeface="Times New Roman" pitchFamily="18" charset="0"/>
                <a:cs typeface="Times New Roman" pitchFamily="18" charset="0"/>
              </a:rPr>
              <a:t>Poecilus</a:t>
            </a:r>
            <a:r>
              <a:rPr lang="ru-RU" dirty="0" smtClean="0">
                <a:solidFill>
                  <a:srgbClr val="002060"/>
                </a:solidFill>
                <a:latin typeface="Times New Roman" pitchFamily="18" charset="0"/>
                <a:cs typeface="Times New Roman" pitchFamily="18" charset="0"/>
              </a:rPr>
              <a:t> и </a:t>
            </a:r>
            <a:r>
              <a:rPr lang="ru-RU" dirty="0" err="1" smtClean="0">
                <a:solidFill>
                  <a:srgbClr val="002060"/>
                </a:solidFill>
                <a:latin typeface="Times New Roman" pitchFamily="18" charset="0"/>
                <a:cs typeface="Times New Roman" pitchFamily="18" charset="0"/>
              </a:rPr>
              <a:t>Ophonus</a:t>
            </a:r>
            <a:r>
              <a:rPr lang="ru-RU" dirty="0" smtClean="0">
                <a:solidFill>
                  <a:srgbClr val="002060"/>
                </a:solidFill>
                <a:latin typeface="Times New Roman" pitchFamily="18" charset="0"/>
                <a:cs typeface="Times New Roman" pitchFamily="18" charset="0"/>
              </a:rPr>
              <a:t>, характеризующиеся </a:t>
            </a:r>
            <a:r>
              <a:rPr lang="ru-RU" dirty="0" err="1" smtClean="0">
                <a:solidFill>
                  <a:srgbClr val="002060"/>
                </a:solidFill>
                <a:latin typeface="Times New Roman" pitchFamily="18" charset="0"/>
                <a:cs typeface="Times New Roman" pitchFamily="18" charset="0"/>
              </a:rPr>
              <a:t>многоядностью</a:t>
            </a:r>
            <a:r>
              <a:rPr lang="ru-RU" dirty="0" smtClean="0">
                <a:solidFill>
                  <a:srgbClr val="002060"/>
                </a:solidFill>
                <a:latin typeface="Times New Roman" pitchFamily="18" charset="0"/>
                <a:cs typeface="Times New Roman" pitchFamily="18" charset="0"/>
              </a:rPr>
              <a:t>. На </a:t>
            </a:r>
            <a:r>
              <a:rPr lang="ru-RU" dirty="0" err="1" smtClean="0">
                <a:solidFill>
                  <a:srgbClr val="002060"/>
                </a:solidFill>
                <a:latin typeface="Times New Roman" pitchFamily="18" charset="0"/>
                <a:cs typeface="Times New Roman" pitchFamily="18" charset="0"/>
              </a:rPr>
              <a:t>предкуколке</a:t>
            </a:r>
            <a:r>
              <a:rPr lang="ru-RU" dirty="0" smtClean="0">
                <a:solidFill>
                  <a:srgbClr val="002060"/>
                </a:solidFill>
                <a:latin typeface="Times New Roman" pitchFamily="18" charset="0"/>
                <a:cs typeface="Times New Roman" pitchFamily="18" charset="0"/>
              </a:rPr>
              <a:t> и куколке фитономуса обнаружены </a:t>
            </a:r>
            <a:r>
              <a:rPr lang="ru-RU" dirty="0" err="1" smtClean="0">
                <a:solidFill>
                  <a:srgbClr val="002060"/>
                </a:solidFill>
                <a:latin typeface="Times New Roman" pitchFamily="18" charset="0"/>
                <a:cs typeface="Times New Roman" pitchFamily="18" charset="0"/>
              </a:rPr>
              <a:t>дибрахоидес</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пимпла</a:t>
            </a:r>
            <a:r>
              <a:rPr lang="ru-RU" dirty="0" smtClean="0">
                <a:solidFill>
                  <a:srgbClr val="002060"/>
                </a:solidFill>
                <a:latin typeface="Times New Roman" pitchFamily="18" charset="0"/>
                <a:cs typeface="Times New Roman" pitchFamily="18" charset="0"/>
              </a:rPr>
              <a:t>. и др. </a:t>
            </a: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357166"/>
            <a:ext cx="8501122" cy="6215106"/>
          </a:xfrm>
        </p:spPr>
        <p:txBody>
          <a:bodyPr>
            <a:normAutofit fontScale="77500" lnSpcReduction="20000"/>
          </a:bodyPr>
          <a:lstStyle/>
          <a:p>
            <a:pPr marL="0" indent="342900">
              <a:lnSpc>
                <a:spcPct val="120000"/>
              </a:lnSpc>
              <a:spcBef>
                <a:spcPts val="0"/>
              </a:spcBef>
              <a:buNone/>
            </a:pPr>
            <a:r>
              <a:rPr lang="ru-RU" b="1" dirty="0" err="1" smtClean="0">
                <a:solidFill>
                  <a:srgbClr val="002060"/>
                </a:solidFill>
                <a:latin typeface="Times New Roman" pitchFamily="18" charset="0"/>
                <a:cs typeface="Times New Roman" pitchFamily="18" charset="0"/>
              </a:rPr>
              <a:t>Дибрахоидес</a:t>
            </a:r>
            <a:r>
              <a:rPr lang="ru-RU" b="1" dirty="0" smtClean="0">
                <a:solidFill>
                  <a:srgbClr val="002060"/>
                </a:solidFill>
                <a:latin typeface="Times New Roman" pitchFamily="18" charset="0"/>
                <a:cs typeface="Times New Roman" pitchFamily="18" charset="0"/>
              </a:rPr>
              <a:t> </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Dibrachoides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dynastes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Forst</a:t>
            </a:r>
            <a:r>
              <a:rPr lang="ru-RU" dirty="0" smtClean="0">
                <a:solidFill>
                  <a:srgbClr val="002060"/>
                </a:solidFill>
                <a:latin typeface="Times New Roman" pitchFamily="18" charset="0"/>
                <a:cs typeface="Times New Roman" pitchFamily="18" charset="0"/>
              </a:rPr>
              <a:t>. (сем. </a:t>
            </a:r>
            <a:r>
              <a:rPr lang="ru-RU" dirty="0" err="1" smtClean="0">
                <a:solidFill>
                  <a:srgbClr val="002060"/>
                </a:solidFill>
                <a:latin typeface="Times New Roman" pitchFamily="18" charset="0"/>
                <a:cs typeface="Times New Roman" pitchFamily="18" charset="0"/>
              </a:rPr>
              <a:t>Pteromalidae</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отр</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Hymenoptera</a:t>
            </a:r>
            <a:r>
              <a:rPr lang="ru-RU" dirty="0" smtClean="0">
                <a:solidFill>
                  <a:srgbClr val="002060"/>
                </a:solidFill>
                <a:latin typeface="Times New Roman" pitchFamily="18" charset="0"/>
                <a:cs typeface="Times New Roman" pitchFamily="18" charset="0"/>
              </a:rPr>
              <a:t>). Групповой эктопаразит. Охотнее заражает </a:t>
            </a:r>
            <a:r>
              <a:rPr lang="ru-RU" dirty="0" err="1" smtClean="0">
                <a:solidFill>
                  <a:srgbClr val="002060"/>
                </a:solidFill>
                <a:latin typeface="Times New Roman" pitchFamily="18" charset="0"/>
                <a:cs typeface="Times New Roman" pitchFamily="18" charset="0"/>
              </a:rPr>
              <a:t>предкуколок</a:t>
            </a:r>
            <a:r>
              <a:rPr lang="ru-RU" dirty="0" smtClean="0">
                <a:solidFill>
                  <a:srgbClr val="002060"/>
                </a:solidFill>
                <a:latin typeface="Times New Roman" pitchFamily="18" charset="0"/>
                <a:cs typeface="Times New Roman" pitchFamily="18" charset="0"/>
              </a:rPr>
              <a:t> фитономуса. В течение сезона паразит дает несколько поколений. Самка вначале парализует хозяина, а затем откладывает на вентральную сторону его груди 3...5 яиц. Плодовитость самки 100 яиц, продолжительность жизни 2...4 недели. Личинки после </a:t>
            </a:r>
            <a:r>
              <a:rPr lang="ru-RU" dirty="0" err="1" smtClean="0">
                <a:solidFill>
                  <a:srgbClr val="002060"/>
                </a:solidFill>
                <a:latin typeface="Times New Roman" pitchFamily="18" charset="0"/>
                <a:cs typeface="Times New Roman" pitchFamily="18" charset="0"/>
              </a:rPr>
              <a:t>отрождения</a:t>
            </a:r>
            <a:r>
              <a:rPr lang="ru-RU" dirty="0" smtClean="0">
                <a:solidFill>
                  <a:srgbClr val="002060"/>
                </a:solidFill>
                <a:latin typeface="Times New Roman" pitchFamily="18" charset="0"/>
                <a:cs typeface="Times New Roman" pitchFamily="18" charset="0"/>
              </a:rPr>
              <a:t> питаются в местах прикрепления яиц, из которых они вывелись. Закончив развитие, личинки окукливаются в коконе хозяина. Взрослые паразиты, вышедшие из куколок, покидают кокон хозяина через 3...20 ч, перегрызая его шелковые нити. Первыми выходят самцы. Самки начинают откладку яиц через 2...3 дня после выхода из кокона. Перед этим они питаются </a:t>
            </a:r>
            <a:r>
              <a:rPr lang="ru-RU" dirty="0" err="1" smtClean="0">
                <a:solidFill>
                  <a:srgbClr val="002060"/>
                </a:solidFill>
                <a:latin typeface="Times New Roman" pitchFamily="18" charset="0"/>
                <a:cs typeface="Times New Roman" pitchFamily="18" charset="0"/>
              </a:rPr>
              <a:t>гемолимфой</a:t>
            </a:r>
            <a:r>
              <a:rPr lang="ru-RU" dirty="0" smtClean="0">
                <a:solidFill>
                  <a:srgbClr val="002060"/>
                </a:solidFill>
                <a:latin typeface="Times New Roman" pitchFamily="18" charset="0"/>
                <a:cs typeface="Times New Roman" pitchFamily="18" charset="0"/>
              </a:rPr>
              <a:t> хозяина. </a:t>
            </a:r>
          </a:p>
          <a:p>
            <a:pPr marL="0" indent="342900">
              <a:lnSpc>
                <a:spcPct val="120000"/>
              </a:lnSpc>
              <a:spcBef>
                <a:spcPts val="0"/>
              </a:spcBef>
              <a:buNone/>
            </a:pPr>
            <a:r>
              <a:rPr lang="ru-RU" dirty="0" err="1" smtClean="0">
                <a:solidFill>
                  <a:srgbClr val="002060"/>
                </a:solidFill>
                <a:latin typeface="Times New Roman" pitchFamily="18" charset="0"/>
                <a:cs typeface="Times New Roman" pitchFamily="18" charset="0"/>
              </a:rPr>
              <a:t>Многоядный</a:t>
            </a:r>
            <a:r>
              <a:rPr lang="ru-RU" dirty="0" smtClean="0">
                <a:solidFill>
                  <a:srgbClr val="002060"/>
                </a:solidFill>
                <a:latin typeface="Times New Roman" pitchFamily="18" charset="0"/>
                <a:cs typeface="Times New Roman" pitchFamily="18" charset="0"/>
              </a:rPr>
              <a:t> паразит </a:t>
            </a:r>
            <a:r>
              <a:rPr lang="ru-RU" dirty="0" err="1" smtClean="0">
                <a:solidFill>
                  <a:srgbClr val="002060"/>
                </a:solidFill>
                <a:latin typeface="Times New Roman" pitchFamily="18" charset="0"/>
                <a:cs typeface="Times New Roman" pitchFamily="18" charset="0"/>
              </a:rPr>
              <a:t>пимпла</a:t>
            </a:r>
            <a:r>
              <a:rPr lang="ru-RU" dirty="0" smtClean="0">
                <a:solidFill>
                  <a:srgbClr val="002060"/>
                </a:solidFill>
                <a:latin typeface="Times New Roman" pitchFamily="18" charset="0"/>
                <a:cs typeface="Times New Roman" pitchFamily="18" charset="0"/>
              </a:rPr>
              <a:t> - </a:t>
            </a:r>
            <a:r>
              <a:rPr lang="ru-RU" dirty="0" err="1" smtClean="0">
                <a:solidFill>
                  <a:srgbClr val="002060"/>
                </a:solidFill>
                <a:latin typeface="Times New Roman" pitchFamily="18" charset="0"/>
                <a:cs typeface="Times New Roman" pitchFamily="18" charset="0"/>
              </a:rPr>
              <a:t>Pimpla</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sp</a:t>
            </a:r>
            <a:r>
              <a:rPr lang="ru-RU" dirty="0" smtClean="0">
                <a:solidFill>
                  <a:srgbClr val="002060"/>
                </a:solidFill>
                <a:latin typeface="Times New Roman" pitchFamily="18" charset="0"/>
                <a:cs typeface="Times New Roman" pitchFamily="18" charset="0"/>
              </a:rPr>
              <a:t>. - способен заражать до 45 % куколок фитономуса.</a:t>
            </a: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285728"/>
            <a:ext cx="8643998" cy="6286544"/>
          </a:xfrm>
        </p:spPr>
        <p:txBody>
          <a:bodyPr>
            <a:normAutofit fontScale="62500" lnSpcReduction="20000"/>
          </a:bodyPr>
          <a:lstStyle/>
          <a:p>
            <a:pPr marL="0" indent="342900">
              <a:lnSpc>
                <a:spcPct val="120000"/>
              </a:lnSpc>
              <a:spcBef>
                <a:spcPts val="0"/>
              </a:spcBef>
              <a:buNone/>
            </a:pPr>
            <a:r>
              <a:rPr lang="ru-RU" b="1" dirty="0" smtClean="0">
                <a:solidFill>
                  <a:srgbClr val="002060"/>
                </a:solidFill>
                <a:latin typeface="Times New Roman" pitchFamily="18" charset="0"/>
                <a:cs typeface="Times New Roman" pitchFamily="18" charset="0"/>
              </a:rPr>
              <a:t>ТЕЛЕНОМИНЫ</a:t>
            </a:r>
            <a:r>
              <a:rPr lang="ru-RU" dirty="0" smtClean="0">
                <a:solidFill>
                  <a:srgbClr val="002060"/>
                </a:solidFill>
                <a:latin typeface="Times New Roman" pitchFamily="18" charset="0"/>
                <a:cs typeface="Times New Roman" pitchFamily="18" charset="0"/>
              </a:rPr>
              <a:t> (сем. </a:t>
            </a:r>
            <a:r>
              <a:rPr lang="ru-RU" dirty="0" err="1" smtClean="0">
                <a:solidFill>
                  <a:srgbClr val="002060"/>
                </a:solidFill>
                <a:latin typeface="Times New Roman" pitchFamily="18" charset="0"/>
                <a:cs typeface="Times New Roman" pitchFamily="18" charset="0"/>
              </a:rPr>
              <a:t>Scelionidae</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отр</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Hymenoptera</a:t>
            </a:r>
            <a:r>
              <a:rPr lang="ru-RU" dirty="0" smtClean="0">
                <a:solidFill>
                  <a:srgbClr val="002060"/>
                </a:solidFill>
                <a:latin typeface="Times New Roman" pitchFamily="18" charset="0"/>
                <a:cs typeface="Times New Roman" pitchFamily="18" charset="0"/>
              </a:rPr>
              <a:t>). Распространены по всему ареалу вредной черепашки. Наиболее сильно заражают яйца клопов </a:t>
            </a:r>
            <a:r>
              <a:rPr lang="ru-RU" dirty="0" err="1" smtClean="0">
                <a:solidFill>
                  <a:srgbClr val="002060"/>
                </a:solidFill>
                <a:latin typeface="Times New Roman" pitchFamily="18" charset="0"/>
                <a:cs typeface="Times New Roman" pitchFamily="18" charset="0"/>
              </a:rPr>
              <a:t>триссолькус</a:t>
            </a:r>
            <a:r>
              <a:rPr lang="ru-RU" dirty="0" smtClean="0">
                <a:solidFill>
                  <a:srgbClr val="002060"/>
                </a:solidFill>
                <a:latin typeface="Times New Roman" pitchFamily="18" charset="0"/>
                <a:cs typeface="Times New Roman" pitchFamily="18" charset="0"/>
              </a:rPr>
              <a:t> большой (</a:t>
            </a:r>
            <a:r>
              <a:rPr lang="ru-RU" dirty="0" err="1" smtClean="0">
                <a:solidFill>
                  <a:srgbClr val="002060"/>
                </a:solidFill>
                <a:latin typeface="Times New Roman" pitchFamily="18" charset="0"/>
                <a:cs typeface="Times New Roman" pitchFamily="18" charset="0"/>
              </a:rPr>
              <a:t>Trissolcusgrandis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Thorns</a:t>
            </a:r>
            <a:r>
              <a:rPr lang="ru-RU" dirty="0" smtClean="0">
                <a:solidFill>
                  <a:srgbClr val="002060"/>
                </a:solidFill>
                <a:latin typeface="Times New Roman" pitchFamily="18" charset="0"/>
                <a:cs typeface="Times New Roman" pitchFamily="18" charset="0"/>
              </a:rPr>
              <a:t>) и теленомус зеленый (</a:t>
            </a:r>
            <a:r>
              <a:rPr lang="ru-RU" dirty="0" err="1" smtClean="0">
                <a:solidFill>
                  <a:srgbClr val="002060"/>
                </a:solidFill>
                <a:latin typeface="Times New Roman" pitchFamily="18" charset="0"/>
                <a:cs typeface="Times New Roman" pitchFamily="18" charset="0"/>
              </a:rPr>
              <a:t>Telenomus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chloropus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Thorns</a:t>
            </a:r>
            <a:r>
              <a:rPr lang="ru-RU" dirty="0" smtClean="0">
                <a:solidFill>
                  <a:srgbClr val="002060"/>
                </a:solidFill>
                <a:latin typeface="Times New Roman" pitchFamily="18" charset="0"/>
                <a:cs typeface="Times New Roman" pitchFamily="18" charset="0"/>
              </a:rPr>
              <a:t>.). Кроме основного хозяина (вредной черепашки) </a:t>
            </a:r>
            <a:r>
              <a:rPr lang="ru-RU" dirty="0" err="1" smtClean="0">
                <a:solidFill>
                  <a:srgbClr val="002060"/>
                </a:solidFill>
                <a:latin typeface="Times New Roman" pitchFamily="18" charset="0"/>
                <a:cs typeface="Times New Roman" pitchFamily="18" charset="0"/>
              </a:rPr>
              <a:t>теленомины</a:t>
            </a:r>
            <a:r>
              <a:rPr lang="ru-RU" dirty="0" smtClean="0">
                <a:solidFill>
                  <a:srgbClr val="002060"/>
                </a:solidFill>
                <a:latin typeface="Times New Roman" pitchFamily="18" charset="0"/>
                <a:cs typeface="Times New Roman" pitchFamily="18" charset="0"/>
              </a:rPr>
              <a:t> паразитируют на яйцах 40 видов </a:t>
            </a:r>
            <a:r>
              <a:rPr lang="ru-RU" dirty="0" err="1" smtClean="0">
                <a:solidFill>
                  <a:srgbClr val="002060"/>
                </a:solidFill>
                <a:latin typeface="Times New Roman" pitchFamily="18" charset="0"/>
                <a:cs typeface="Times New Roman" pitchFamily="18" charset="0"/>
              </a:rPr>
              <a:t>клоповщитников</a:t>
            </a:r>
            <a:r>
              <a:rPr lang="ru-RU" dirty="0" smtClean="0">
                <a:solidFill>
                  <a:srgbClr val="002060"/>
                </a:solidFill>
                <a:latin typeface="Times New Roman" pitchFamily="18" charset="0"/>
                <a:cs typeface="Times New Roman" pitchFamily="18" charset="0"/>
              </a:rPr>
              <a:t> и других семейств. Дополнительными хозяевами служат ягодный, полосатый, остроголовый, остроплечий и другие клопы-щитники. Зимуют взрослые оплодотворенные самки </a:t>
            </a:r>
            <a:r>
              <a:rPr lang="ru-RU" dirty="0" err="1" smtClean="0">
                <a:solidFill>
                  <a:srgbClr val="002060"/>
                </a:solidFill>
                <a:latin typeface="Times New Roman" pitchFamily="18" charset="0"/>
                <a:cs typeface="Times New Roman" pitchFamily="18" charset="0"/>
              </a:rPr>
              <a:t>теленомин</a:t>
            </a:r>
            <a:r>
              <a:rPr lang="ru-RU" dirty="0" smtClean="0">
                <a:solidFill>
                  <a:srgbClr val="002060"/>
                </a:solidFill>
                <a:latin typeface="Times New Roman" pitchFamily="18" charset="0"/>
                <a:cs typeface="Times New Roman" pitchFamily="18" charset="0"/>
              </a:rPr>
              <a:t> под отстающей корой деревьев с северной стороны, на сухих опушенных листьях в развилках кустарников, на полях в пожнивных остатках кукурузы, подсолнечника и других культур. Вылет и заселение 21 полей происходит раньше откладки яиц черепашкой. Самки проходят дополнительное питание на цветущей растительности и живут до 1,5 мес. Откладывают яйца по одному на каждое яйцо клопов, в первую очередь на яйца с наименее развитым зародышем. Плодовитость </a:t>
            </a:r>
            <a:r>
              <a:rPr lang="ru-RU" dirty="0" err="1" smtClean="0">
                <a:solidFill>
                  <a:srgbClr val="002060"/>
                </a:solidFill>
                <a:latin typeface="Times New Roman" pitchFamily="18" charset="0"/>
                <a:cs typeface="Times New Roman" pitchFamily="18" charset="0"/>
              </a:rPr>
              <a:t>триссолькуса</a:t>
            </a:r>
            <a:r>
              <a:rPr lang="ru-RU" dirty="0" smtClean="0">
                <a:solidFill>
                  <a:srgbClr val="002060"/>
                </a:solidFill>
                <a:latin typeface="Times New Roman" pitchFamily="18" charset="0"/>
                <a:cs typeface="Times New Roman" pitchFamily="18" charset="0"/>
              </a:rPr>
              <a:t> большого в среднем 60 яиц. Во второй половине лета </a:t>
            </a:r>
            <a:r>
              <a:rPr lang="ru-RU" dirty="0" err="1" smtClean="0">
                <a:solidFill>
                  <a:srgbClr val="002060"/>
                </a:solidFill>
                <a:latin typeface="Times New Roman" pitchFamily="18" charset="0"/>
                <a:cs typeface="Times New Roman" pitchFamily="18" charset="0"/>
              </a:rPr>
              <a:t>теленомины</a:t>
            </a:r>
            <a:r>
              <a:rPr lang="ru-RU" dirty="0" smtClean="0">
                <a:solidFill>
                  <a:srgbClr val="002060"/>
                </a:solidFill>
                <a:latin typeface="Times New Roman" pitchFamily="18" charset="0"/>
                <a:cs typeface="Times New Roman" pitchFamily="18" charset="0"/>
              </a:rPr>
              <a:t> живут за счет яиц дополнительных хозяев на полях кукурузы, проса, подсолнечника и других культур. При зараженности 50% яиц возможна отмена химических обработок против личинок черепашки.</a:t>
            </a: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214290"/>
            <a:ext cx="8643998" cy="6429420"/>
          </a:xfrm>
        </p:spPr>
        <p:txBody>
          <a:bodyPr>
            <a:normAutofit fontScale="55000" lnSpcReduction="20000"/>
          </a:bodyPr>
          <a:lstStyle/>
          <a:p>
            <a:pPr marL="0" indent="342900">
              <a:lnSpc>
                <a:spcPct val="120000"/>
              </a:lnSpc>
              <a:spcBef>
                <a:spcPts val="0"/>
              </a:spcBef>
              <a:buNone/>
            </a:pPr>
            <a:r>
              <a:rPr lang="ru-RU" b="1" dirty="0" smtClean="0">
                <a:latin typeface="Times New Roman" pitchFamily="18" charset="0"/>
                <a:cs typeface="Times New Roman" pitchFamily="18" charset="0"/>
              </a:rPr>
              <a:t>Мухи </a:t>
            </a:r>
            <a:r>
              <a:rPr lang="ru-RU" b="1" dirty="0" err="1" smtClean="0">
                <a:latin typeface="Times New Roman" pitchFamily="18" charset="0"/>
                <a:cs typeface="Times New Roman" pitchFamily="18" charset="0"/>
              </a:rPr>
              <a:t>фазии</a:t>
            </a:r>
            <a:r>
              <a:rPr lang="ru-RU" b="1"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(сем. </a:t>
            </a:r>
            <a:r>
              <a:rPr lang="ru-RU" dirty="0" err="1" smtClean="0">
                <a:latin typeface="Times New Roman" pitchFamily="18" charset="0"/>
                <a:cs typeface="Times New Roman" pitchFamily="18" charset="0"/>
              </a:rPr>
              <a:t>Tachinidae</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отр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Diptera</a:t>
            </a:r>
            <a:r>
              <a:rPr lang="ru-RU" dirty="0" smtClean="0">
                <a:latin typeface="Times New Roman" pitchFamily="18" charset="0"/>
                <a:cs typeface="Times New Roman" pitchFamily="18" charset="0"/>
              </a:rPr>
              <a:t>, сем. </a:t>
            </a:r>
            <a:r>
              <a:rPr lang="ru-RU" dirty="0" err="1" smtClean="0">
                <a:latin typeface="Times New Roman" pitchFamily="18" charset="0"/>
                <a:cs typeface="Times New Roman" pitchFamily="18" charset="0"/>
              </a:rPr>
              <a:t>Phasiinae</a:t>
            </a:r>
            <a:r>
              <a:rPr lang="ru-RU" dirty="0" smtClean="0">
                <a:latin typeface="Times New Roman" pitchFamily="18" charset="0"/>
                <a:cs typeface="Times New Roman" pitchFamily="18" charset="0"/>
              </a:rPr>
              <a:t>). Паразиты взрослых клопов. Наиболее многочисленны и постоянно встречаются </a:t>
            </a:r>
            <a:r>
              <a:rPr lang="ru-RU" dirty="0" err="1" smtClean="0">
                <a:latin typeface="Times New Roman" pitchFamily="18" charset="0"/>
                <a:cs typeface="Times New Roman" pitchFamily="18" charset="0"/>
              </a:rPr>
              <a:t>фазии</a:t>
            </a:r>
            <a:r>
              <a:rPr lang="ru-RU" dirty="0" smtClean="0">
                <a:latin typeface="Times New Roman" pitchFamily="18" charset="0"/>
                <a:cs typeface="Times New Roman" pitchFamily="18" charset="0"/>
              </a:rPr>
              <a:t> золотистая и серая. Золотистая </a:t>
            </a:r>
            <a:r>
              <a:rPr lang="ru-RU" dirty="0" err="1" smtClean="0">
                <a:latin typeface="Times New Roman" pitchFamily="18" charset="0"/>
                <a:cs typeface="Times New Roman" pitchFamily="18" charset="0"/>
              </a:rPr>
              <a:t>фазия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Clytiomyia</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helluo</a:t>
            </a:r>
            <a:r>
              <a:rPr lang="ru-RU" dirty="0" smtClean="0">
                <a:latin typeface="Times New Roman" pitchFamily="18" charset="0"/>
                <a:cs typeface="Times New Roman" pitchFamily="18" charset="0"/>
              </a:rPr>
              <a:t> F.) Широко распространена. Муха длиной 5 мм. Крылья неширокие, без темных перевязей. Брюшко и грудь в золотом налете. Зимуют личинки 2-го возраста в теле </a:t>
            </a:r>
            <a:r>
              <a:rPr lang="ru-RU" dirty="0" err="1" smtClean="0">
                <a:latin typeface="Times New Roman" pitchFamily="18" charset="0"/>
                <a:cs typeface="Times New Roman" pitchFamily="18" charset="0"/>
              </a:rPr>
              <a:t>диапазирующих</a:t>
            </a:r>
            <a:r>
              <a:rPr lang="ru-RU" dirty="0" smtClean="0">
                <a:latin typeface="Times New Roman" pitchFamily="18" charset="0"/>
                <a:cs typeface="Times New Roman" pitchFamily="18" charset="0"/>
              </a:rPr>
              <a:t> клопов. Окукливаются весной в почве через неделю после заселения клопами полей. Созреванию яиц вылетевших самок способствует питание нектаром цветков сорной и культурной растительности. Яйца самки прикрепляют на глаза или на вентральную сторону груди и брюшка клопов. Личинка внедряется в полость тела хозяина и питается </a:t>
            </a:r>
            <a:r>
              <a:rPr lang="ru-RU" dirty="0" err="1" smtClean="0">
                <a:latin typeface="Times New Roman" pitchFamily="18" charset="0"/>
                <a:cs typeface="Times New Roman" pitchFamily="18" charset="0"/>
              </a:rPr>
              <a:t>гемолимфой</a:t>
            </a:r>
            <a:r>
              <a:rPr lang="ru-RU" dirty="0" smtClean="0">
                <a:latin typeface="Times New Roman" pitchFamily="18" charset="0"/>
                <a:cs typeface="Times New Roman" pitchFamily="18" charset="0"/>
              </a:rPr>
              <a:t> и жировым телом, в результате чего происходит разрушение генеративной системы и кастрация хозяина. Личинки 1-го поколения </a:t>
            </a:r>
            <a:r>
              <a:rPr lang="ru-RU" dirty="0" err="1" smtClean="0">
                <a:latin typeface="Times New Roman" pitchFamily="18" charset="0"/>
                <a:cs typeface="Times New Roman" pitchFamily="18" charset="0"/>
              </a:rPr>
              <a:t>фазии</a:t>
            </a:r>
            <a:r>
              <a:rPr lang="ru-RU" dirty="0" smtClean="0">
                <a:latin typeface="Times New Roman" pitchFamily="18" charset="0"/>
                <a:cs typeface="Times New Roman" pitchFamily="18" charset="0"/>
              </a:rPr>
              <a:t> покидают тело хозяина для окукливания в почве незадолго до появления личинок черепашки 4-5-го возрастов. Взрослые мухи следующего поколения вылетают во второй половине июня, перед началом окрыления черепашки. </a:t>
            </a:r>
          </a:p>
          <a:p>
            <a:pPr marL="0" indent="342900">
              <a:lnSpc>
                <a:spcPct val="120000"/>
              </a:lnSpc>
              <a:spcBef>
                <a:spcPts val="0"/>
              </a:spcBef>
              <a:buNone/>
            </a:pPr>
            <a:r>
              <a:rPr lang="ru-RU" b="1" dirty="0" smtClean="0">
                <a:latin typeface="Times New Roman" pitchFamily="18" charset="0"/>
                <a:cs typeface="Times New Roman" pitchFamily="18" charset="0"/>
              </a:rPr>
              <a:t>Золотистая </a:t>
            </a:r>
            <a:r>
              <a:rPr lang="ru-RU" b="1" dirty="0" err="1" smtClean="0">
                <a:latin typeface="Times New Roman" pitchFamily="18" charset="0"/>
                <a:cs typeface="Times New Roman" pitchFamily="18" charset="0"/>
              </a:rPr>
              <a:t>фазия</a:t>
            </a:r>
            <a:r>
              <a:rPr lang="ru-RU" b="1"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предпочитает заражать взрослых молодых клопов, но может откладывать яйца и на личинок старших возрастов. </a:t>
            </a:r>
          </a:p>
          <a:p>
            <a:pPr marL="0" indent="342900">
              <a:lnSpc>
                <a:spcPct val="120000"/>
              </a:lnSpc>
              <a:spcBef>
                <a:spcPts val="0"/>
              </a:spcBef>
              <a:buNone/>
            </a:pPr>
            <a:r>
              <a:rPr lang="ru-RU" b="1" dirty="0" smtClean="0">
                <a:latin typeface="Times New Roman" pitchFamily="18" charset="0"/>
                <a:cs typeface="Times New Roman" pitchFamily="18" charset="0"/>
              </a:rPr>
              <a:t>Серая </a:t>
            </a:r>
            <a:r>
              <a:rPr lang="ru-RU" b="1" dirty="0" err="1" smtClean="0">
                <a:latin typeface="Times New Roman" pitchFamily="18" charset="0"/>
                <a:cs typeface="Times New Roman" pitchFamily="18" charset="0"/>
              </a:rPr>
              <a:t>фазия</a:t>
            </a:r>
            <a:r>
              <a:rPr lang="ru-RU" b="1"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a:t>
            </a:r>
            <a:r>
              <a:rPr lang="ru-RU" dirty="0" err="1" smtClean="0">
                <a:latin typeface="Times New Roman" pitchFamily="18" charset="0"/>
                <a:cs typeface="Times New Roman" pitchFamily="18" charset="0"/>
              </a:rPr>
              <a:t>Alophora</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subcoleopterata</a:t>
            </a:r>
            <a:r>
              <a:rPr lang="ru-RU" dirty="0" smtClean="0">
                <a:latin typeface="Times New Roman" pitchFamily="18" charset="0"/>
                <a:cs typeface="Times New Roman" pitchFamily="18" charset="0"/>
              </a:rPr>
              <a:t> L.) Заражает исключительно взрослых клопов. Самка откладывает яйца в </a:t>
            </a:r>
            <a:r>
              <a:rPr lang="ru-RU" dirty="0" err="1" smtClean="0">
                <a:latin typeface="Times New Roman" pitchFamily="18" charset="0"/>
                <a:cs typeface="Times New Roman" pitchFamily="18" charset="0"/>
              </a:rPr>
              <a:t>крыловые</a:t>
            </a:r>
            <a:r>
              <a:rPr lang="ru-RU" dirty="0" smtClean="0">
                <a:latin typeface="Times New Roman" pitchFamily="18" charset="0"/>
                <a:cs typeface="Times New Roman" pitchFamily="18" charset="0"/>
              </a:rPr>
              <a:t> мышцы клопов. На полях развивается в одном поколении. Зимуют в почве </a:t>
            </a:r>
            <a:r>
              <a:rPr lang="ru-RU" dirty="0" err="1" smtClean="0">
                <a:latin typeface="Times New Roman" pitchFamily="18" charset="0"/>
                <a:cs typeface="Times New Roman" pitchFamily="18" charset="0"/>
              </a:rPr>
              <a:t>пупарии</a:t>
            </a:r>
            <a:r>
              <a:rPr lang="ru-RU" dirty="0" smtClean="0">
                <a:latin typeface="Times New Roman" pitchFamily="18" charset="0"/>
                <a:cs typeface="Times New Roman" pitchFamily="18" charset="0"/>
              </a:rPr>
              <a:t>.</a:t>
            </a:r>
          </a:p>
          <a:p>
            <a:pPr marL="0" indent="342900">
              <a:lnSpc>
                <a:spcPct val="120000"/>
              </a:lnSpc>
              <a:spcBef>
                <a:spcPts val="0"/>
              </a:spcBef>
              <a:buNone/>
            </a:pPr>
            <a:r>
              <a:rPr lang="ru-RU" dirty="0" smtClean="0">
                <a:latin typeface="Times New Roman" pitchFamily="18" charset="0"/>
                <a:cs typeface="Times New Roman" pitchFamily="18" charset="0"/>
              </a:rPr>
              <a:t> При зараженности вредной черепашки личинками </a:t>
            </a:r>
            <a:r>
              <a:rPr lang="ru-RU" dirty="0" err="1" smtClean="0">
                <a:latin typeface="Times New Roman" pitchFamily="18" charset="0"/>
                <a:cs typeface="Times New Roman" pitchFamily="18" charset="0"/>
              </a:rPr>
              <a:t>фазий</a:t>
            </a:r>
            <a:r>
              <a:rPr lang="ru-RU" dirty="0" smtClean="0">
                <a:latin typeface="Times New Roman" pitchFamily="18" charset="0"/>
                <a:cs typeface="Times New Roman" pitchFamily="18" charset="0"/>
              </a:rPr>
              <a:t> в местах зимовки более 20 % обработки против вредителя можно отменять. </a:t>
            </a:r>
            <a:endParaRPr lang="ru-RU"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142852"/>
            <a:ext cx="8643998" cy="6500858"/>
          </a:xfrm>
        </p:spPr>
        <p:txBody>
          <a:bodyPr>
            <a:normAutofit fontScale="62500" lnSpcReduction="20000"/>
          </a:bodyPr>
          <a:lstStyle/>
          <a:p>
            <a:pPr marL="0" indent="342900">
              <a:lnSpc>
                <a:spcPct val="120000"/>
              </a:lnSpc>
              <a:spcBef>
                <a:spcPts val="0"/>
              </a:spcBef>
              <a:buNone/>
            </a:pPr>
            <a:r>
              <a:rPr lang="ru-RU" b="1" dirty="0" smtClean="0">
                <a:solidFill>
                  <a:srgbClr val="002060"/>
                </a:solidFill>
                <a:latin typeface="Times New Roman" pitchFamily="18" charset="0"/>
                <a:cs typeface="Times New Roman" pitchFamily="18" charset="0"/>
              </a:rPr>
              <a:t>1.2.Энтомофаги серой зерновой совки</a:t>
            </a:r>
            <a:r>
              <a:rPr lang="ru-RU" dirty="0" smtClean="0">
                <a:solidFill>
                  <a:srgbClr val="002060"/>
                </a:solidFill>
                <a:latin typeface="Times New Roman" pitchFamily="18" charset="0"/>
                <a:cs typeface="Times New Roman" pitchFamily="18" charset="0"/>
              </a:rPr>
              <a:t> У серой зерновой совки выявлено около 40 видов энтомофагов. Наиболее распространены </a:t>
            </a:r>
            <a:r>
              <a:rPr lang="ru-RU" dirty="0" err="1" smtClean="0">
                <a:solidFill>
                  <a:srgbClr val="002060"/>
                </a:solidFill>
                <a:latin typeface="Times New Roman" pitchFamily="18" charset="0"/>
                <a:cs typeface="Times New Roman" pitchFamily="18" charset="0"/>
              </a:rPr>
              <a:t>лиссонота</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диадегма</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нетелия</a:t>
            </a:r>
            <a:r>
              <a:rPr lang="ru-RU" dirty="0" smtClean="0">
                <a:solidFill>
                  <a:srgbClr val="002060"/>
                </a:solidFill>
                <a:latin typeface="Times New Roman" pitchFamily="18" charset="0"/>
                <a:cs typeface="Times New Roman" pitchFamily="18" charset="0"/>
              </a:rPr>
              <a:t>, изомера. </a:t>
            </a:r>
            <a:r>
              <a:rPr lang="ru-RU" dirty="0" err="1" smtClean="0">
                <a:solidFill>
                  <a:srgbClr val="002060"/>
                </a:solidFill>
                <a:latin typeface="Times New Roman" pitchFamily="18" charset="0"/>
                <a:cs typeface="Times New Roman" pitchFamily="18" charset="0"/>
              </a:rPr>
              <a:t>Лиссонота</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менискус</a:t>
            </a:r>
            <a:r>
              <a:rPr lang="ru-RU" dirty="0" smtClean="0">
                <a:solidFill>
                  <a:srgbClr val="002060"/>
                </a:solidFill>
                <a:latin typeface="Times New Roman" pitchFamily="18" charset="0"/>
                <a:cs typeface="Times New Roman" pitchFamily="18" charset="0"/>
              </a:rPr>
              <a:t>) - </a:t>
            </a:r>
            <a:r>
              <a:rPr lang="ru-RU" dirty="0" err="1" smtClean="0">
                <a:solidFill>
                  <a:srgbClr val="002060"/>
                </a:solidFill>
                <a:latin typeface="Times New Roman" pitchFamily="18" charset="0"/>
                <a:cs typeface="Times New Roman" pitchFamily="18" charset="0"/>
              </a:rPr>
              <a:t>Lissonota</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nitida</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Grav</a:t>
            </a:r>
            <a:r>
              <a:rPr lang="ru-RU" dirty="0" smtClean="0">
                <a:solidFill>
                  <a:srgbClr val="002060"/>
                </a:solidFill>
                <a:latin typeface="Times New Roman" pitchFamily="18" charset="0"/>
                <a:cs typeface="Times New Roman" pitchFamily="18" charset="0"/>
              </a:rPr>
              <a:t>. = </a:t>
            </a:r>
            <a:r>
              <a:rPr lang="ru-RU" dirty="0" err="1" smtClean="0">
                <a:solidFill>
                  <a:srgbClr val="002060"/>
                </a:solidFill>
                <a:latin typeface="Times New Roman" pitchFamily="18" charset="0"/>
                <a:cs typeface="Times New Roman" pitchFamily="18" charset="0"/>
              </a:rPr>
              <a:t>Meniscus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agnatus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Grav</a:t>
            </a:r>
            <a:r>
              <a:rPr lang="ru-RU" dirty="0" smtClean="0">
                <a:solidFill>
                  <a:srgbClr val="002060"/>
                </a:solidFill>
                <a:latin typeface="Times New Roman" pitchFamily="18" charset="0"/>
                <a:cs typeface="Times New Roman" pitchFamily="18" charset="0"/>
              </a:rPr>
              <a:t> (сем. </a:t>
            </a:r>
            <a:r>
              <a:rPr lang="ru-RU" dirty="0" err="1" smtClean="0">
                <a:solidFill>
                  <a:srgbClr val="002060"/>
                </a:solidFill>
                <a:latin typeface="Times New Roman" pitchFamily="18" charset="0"/>
                <a:cs typeface="Times New Roman" pitchFamily="18" charset="0"/>
              </a:rPr>
              <a:t>Ichneumonidae</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отр</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Hymenoptera</a:t>
            </a:r>
            <a:r>
              <a:rPr lang="ru-RU" dirty="0" smtClean="0">
                <a:solidFill>
                  <a:srgbClr val="002060"/>
                </a:solidFill>
                <a:latin typeface="Times New Roman" pitchFamily="18" charset="0"/>
                <a:cs typeface="Times New Roman" pitchFamily="18" charset="0"/>
              </a:rPr>
              <a:t>). Специализированный паразит зерновой совки. Длина тела взрослого насекомого 9... 13 мм. Голова и грудь черные с желтыми пятнами, брюшко черного или бурого цвета, ноги почти полностью красные мая - начале июня. В 4-м возрасте она покидает хозяина, оставляя от него лишь наружные покровы. Окукливается в почве в коконе овальной формы с тонкой пергаментной оболочкой темно-желтого или коричневого цвета. </a:t>
            </a:r>
          </a:p>
          <a:p>
            <a:pPr marL="0" indent="342900">
              <a:lnSpc>
                <a:spcPct val="120000"/>
              </a:lnSpc>
              <a:spcBef>
                <a:spcPts val="0"/>
              </a:spcBef>
              <a:buNone/>
            </a:pPr>
            <a:r>
              <a:rPr lang="ru-RU" dirty="0" smtClean="0">
                <a:solidFill>
                  <a:srgbClr val="002060"/>
                </a:solidFill>
                <a:latin typeface="Times New Roman" pitchFamily="18" charset="0"/>
                <a:cs typeface="Times New Roman" pitchFamily="18" charset="0"/>
              </a:rPr>
              <a:t>Вылет имаго </a:t>
            </a:r>
            <a:r>
              <a:rPr lang="ru-RU" dirty="0" err="1" smtClean="0">
                <a:solidFill>
                  <a:srgbClr val="002060"/>
                </a:solidFill>
                <a:latin typeface="Times New Roman" pitchFamily="18" charset="0"/>
                <a:cs typeface="Times New Roman" pitchFamily="18" charset="0"/>
              </a:rPr>
              <a:t>лиссоноты</a:t>
            </a:r>
            <a:r>
              <a:rPr lang="ru-RU" dirty="0" smtClean="0">
                <a:solidFill>
                  <a:srgbClr val="002060"/>
                </a:solidFill>
                <a:latin typeface="Times New Roman" pitchFamily="18" charset="0"/>
                <a:cs typeface="Times New Roman" pitchFamily="18" charset="0"/>
              </a:rPr>
              <a:t> происходит в 3-й декаде июня одновременно с вылетом совки в фазе массового колошения злаков. Дополнительное питание самок на цветках молочая, </a:t>
            </a:r>
            <a:r>
              <a:rPr lang="ru-RU" dirty="0" err="1" smtClean="0">
                <a:solidFill>
                  <a:srgbClr val="002060"/>
                </a:solidFill>
                <a:latin typeface="Times New Roman" pitchFamily="18" charset="0"/>
                <a:cs typeface="Times New Roman" pitchFamily="18" charset="0"/>
              </a:rPr>
              <a:t>гулявника</a:t>
            </a:r>
            <a:r>
              <a:rPr lang="ru-RU" dirty="0" smtClean="0">
                <a:solidFill>
                  <a:srgbClr val="002060"/>
                </a:solidFill>
                <a:latin typeface="Times New Roman" pitchFamily="18" charset="0"/>
                <a:cs typeface="Times New Roman" pitchFamily="18" charset="0"/>
              </a:rPr>
              <a:t> и других растений повышает плодовитость с 80 до 250 яиц и на 1...2 </a:t>
            </a:r>
            <a:r>
              <a:rPr lang="ru-RU" dirty="0" err="1" smtClean="0">
                <a:solidFill>
                  <a:srgbClr val="002060"/>
                </a:solidFill>
                <a:latin typeface="Times New Roman" pitchFamily="18" charset="0"/>
                <a:cs typeface="Times New Roman" pitchFamily="18" charset="0"/>
              </a:rPr>
              <a:t>мес</a:t>
            </a:r>
            <a:r>
              <a:rPr lang="ru-RU" dirty="0" smtClean="0">
                <a:solidFill>
                  <a:srgbClr val="002060"/>
                </a:solidFill>
                <a:latin typeface="Times New Roman" pitchFamily="18" charset="0"/>
                <a:cs typeface="Times New Roman" pitchFamily="18" charset="0"/>
              </a:rPr>
              <a:t> удлиняет период откладки яиц и продолжительность жизни. Самки откладывают яйца в тело гусениц 1...4-го возрастов, предпочитая 2-го, находящихся в колосе. </a:t>
            </a:r>
            <a:r>
              <a:rPr lang="ru-RU" dirty="0" err="1" smtClean="0">
                <a:solidFill>
                  <a:srgbClr val="002060"/>
                </a:solidFill>
                <a:latin typeface="Times New Roman" pitchFamily="18" charset="0"/>
                <a:cs typeface="Times New Roman" pitchFamily="18" charset="0"/>
              </a:rPr>
              <a:t>Лиссонота</a:t>
            </a:r>
            <a:r>
              <a:rPr lang="ru-RU" dirty="0" smtClean="0">
                <a:solidFill>
                  <a:srgbClr val="002060"/>
                </a:solidFill>
                <a:latin typeface="Times New Roman" pitchFamily="18" charset="0"/>
                <a:cs typeface="Times New Roman" pitchFamily="18" charset="0"/>
              </a:rPr>
              <a:t> способна отыскивать гусениц при низкой их численности. В гусеницу самка откладывает обычно одно яйцо, иногда — 4...5, однако выживает только одна личинка паразита.</a:t>
            </a:r>
          </a:p>
          <a:p>
            <a:pPr marL="0" indent="342900">
              <a:lnSpc>
                <a:spcPct val="120000"/>
              </a:lnSpc>
              <a:spcBef>
                <a:spcPts val="0"/>
              </a:spcBef>
              <a:buNone/>
            </a:pPr>
            <a:r>
              <a:rPr lang="ru-RU" dirty="0" smtClean="0">
                <a:solidFill>
                  <a:srgbClr val="002060"/>
                </a:solidFill>
                <a:latin typeface="Times New Roman" pitchFamily="18" charset="0"/>
                <a:cs typeface="Times New Roman" pitchFamily="18" charset="0"/>
              </a:rPr>
              <a:t> На пшенице </a:t>
            </a:r>
            <a:r>
              <a:rPr lang="ru-RU" dirty="0" err="1" smtClean="0">
                <a:solidFill>
                  <a:srgbClr val="002060"/>
                </a:solidFill>
                <a:latin typeface="Times New Roman" pitchFamily="18" charset="0"/>
                <a:cs typeface="Times New Roman" pitchFamily="18" charset="0"/>
              </a:rPr>
              <a:t>менискус</a:t>
            </a:r>
            <a:r>
              <a:rPr lang="ru-RU" dirty="0" smtClean="0">
                <a:solidFill>
                  <a:srgbClr val="002060"/>
                </a:solidFill>
                <a:latin typeface="Times New Roman" pitchFamily="18" charset="0"/>
                <a:cs typeface="Times New Roman" pitchFamily="18" charset="0"/>
              </a:rPr>
              <a:t> заселяет гусениц с конца июля до середины августа. Заселенность гусениц паразитом 20...80 %.</a:t>
            </a: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285728"/>
            <a:ext cx="8715436" cy="6286544"/>
          </a:xfrm>
        </p:spPr>
        <p:txBody>
          <a:bodyPr>
            <a:normAutofit lnSpcReduction="10000"/>
          </a:bodyPr>
          <a:lstStyle/>
          <a:p>
            <a:pPr marL="0" indent="342900">
              <a:lnSpc>
                <a:spcPct val="110000"/>
              </a:lnSpc>
              <a:spcBef>
                <a:spcPts val="0"/>
              </a:spcBef>
              <a:buNone/>
            </a:pPr>
            <a:r>
              <a:rPr lang="ru-RU" b="1" dirty="0" err="1" smtClean="0">
                <a:solidFill>
                  <a:srgbClr val="002060"/>
                </a:solidFill>
                <a:latin typeface="Times New Roman" pitchFamily="18" charset="0"/>
                <a:cs typeface="Times New Roman" pitchFamily="18" charset="0"/>
              </a:rPr>
              <a:t>Диадегма</a:t>
            </a:r>
            <a:r>
              <a:rPr lang="ru-RU" dirty="0" smtClean="0">
                <a:solidFill>
                  <a:srgbClr val="002060"/>
                </a:solidFill>
                <a:latin typeface="Times New Roman" pitchFamily="18" charset="0"/>
                <a:cs typeface="Times New Roman" pitchFamily="18" charset="0"/>
              </a:rPr>
              <a:t> — </a:t>
            </a:r>
            <a:r>
              <a:rPr lang="ru-RU" dirty="0" err="1" smtClean="0">
                <a:solidFill>
                  <a:srgbClr val="002060"/>
                </a:solidFill>
                <a:latin typeface="Times New Roman" pitchFamily="18" charset="0"/>
                <a:cs typeface="Times New Roman" pitchFamily="18" charset="0"/>
              </a:rPr>
              <a:t>Diadegma</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crassicornis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Grav</a:t>
            </a:r>
            <a:r>
              <a:rPr lang="ru-RU" dirty="0" smtClean="0">
                <a:solidFill>
                  <a:srgbClr val="002060"/>
                </a:solidFill>
                <a:latin typeface="Times New Roman" pitchFamily="18" charset="0"/>
                <a:cs typeface="Times New Roman" pitchFamily="18" charset="0"/>
              </a:rPr>
              <a:t>. (сем. </a:t>
            </a:r>
            <a:r>
              <a:rPr lang="ru-RU" dirty="0" err="1" smtClean="0">
                <a:solidFill>
                  <a:srgbClr val="002060"/>
                </a:solidFill>
                <a:latin typeface="Times New Roman" pitchFamily="18" charset="0"/>
                <a:cs typeface="Times New Roman" pitchFamily="18" charset="0"/>
              </a:rPr>
              <a:t>Ichneumonidae</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отр</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Hymenoptera</a:t>
            </a:r>
            <a:r>
              <a:rPr lang="ru-RU" dirty="0" smtClean="0">
                <a:solidFill>
                  <a:srgbClr val="002060"/>
                </a:solidFill>
                <a:latin typeface="Times New Roman" pitchFamily="18" charset="0"/>
                <a:cs typeface="Times New Roman" pitchFamily="18" charset="0"/>
              </a:rPr>
              <a:t>). Длина тела взрослого наездника 8...9 мм, 2...4-й </a:t>
            </a:r>
            <a:r>
              <a:rPr lang="ru-RU" dirty="0" err="1" smtClean="0">
                <a:solidFill>
                  <a:srgbClr val="002060"/>
                </a:solidFill>
                <a:latin typeface="Times New Roman" pitchFamily="18" charset="0"/>
                <a:cs typeface="Times New Roman" pitchFamily="18" charset="0"/>
              </a:rPr>
              <a:t>тергиты</a:t>
            </a:r>
            <a:r>
              <a:rPr lang="ru-RU" dirty="0" smtClean="0">
                <a:solidFill>
                  <a:srgbClr val="002060"/>
                </a:solidFill>
                <a:latin typeface="Times New Roman" pitchFamily="18" charset="0"/>
                <a:cs typeface="Times New Roman" pitchFamily="18" charset="0"/>
              </a:rPr>
              <a:t> брюшка и ноги красные, тазики черные. Зимует куколка в войлочном коконе овальной формы светло серого цвета в почве или на стерне. В первой половине лета развивается на других чешуекрылых, во второй — на 22 гусеницах зерновой совки. В последнем случае развивается в двух поколениях: 1-е -на гусеницах 1.-.4-го возрастов; 2-е - на гусеницах 4.-.6-го возрастов. Заселяет 4... 10 % гусениц.</a:t>
            </a: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357166"/>
            <a:ext cx="8643998" cy="6215106"/>
          </a:xfrm>
        </p:spPr>
        <p:txBody>
          <a:bodyPr>
            <a:normAutofit fontScale="77500" lnSpcReduction="20000"/>
          </a:bodyPr>
          <a:lstStyle/>
          <a:p>
            <a:pPr marL="0" indent="342900">
              <a:lnSpc>
                <a:spcPct val="120000"/>
              </a:lnSpc>
              <a:spcBef>
                <a:spcPts val="0"/>
              </a:spcBef>
              <a:buNone/>
            </a:pPr>
            <a:r>
              <a:rPr lang="ru-RU" b="1" dirty="0" err="1" smtClean="0">
                <a:solidFill>
                  <a:srgbClr val="002060"/>
                </a:solidFill>
                <a:latin typeface="Times New Roman" pitchFamily="18" charset="0"/>
                <a:cs typeface="Times New Roman" pitchFamily="18" charset="0"/>
              </a:rPr>
              <a:t>Нетелия</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панискус</a:t>
            </a:r>
            <a:r>
              <a:rPr lang="ru-RU" dirty="0" smtClean="0">
                <a:solidFill>
                  <a:srgbClr val="002060"/>
                </a:solidFill>
                <a:latin typeface="Times New Roman" pitchFamily="18" charset="0"/>
                <a:cs typeface="Times New Roman" pitchFamily="18" charset="0"/>
              </a:rPr>
              <a:t>) — </a:t>
            </a:r>
            <a:r>
              <a:rPr lang="ru-RU" dirty="0" err="1" smtClean="0">
                <a:solidFill>
                  <a:srgbClr val="002060"/>
                </a:solidFill>
                <a:latin typeface="Times New Roman" pitchFamily="18" charset="0"/>
                <a:cs typeface="Times New Roman" pitchFamily="18" charset="0"/>
              </a:rPr>
              <a:t>Netelia</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jusciocornis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Holmgr</a:t>
            </a:r>
            <a:r>
              <a:rPr lang="ru-RU" dirty="0" smtClean="0">
                <a:solidFill>
                  <a:srgbClr val="002060"/>
                </a:solidFill>
                <a:latin typeface="Times New Roman" pitchFamily="18" charset="0"/>
                <a:cs typeface="Times New Roman" pitchFamily="18" charset="0"/>
              </a:rPr>
              <a:t>. = </a:t>
            </a:r>
            <a:r>
              <a:rPr lang="ru-RU" dirty="0" err="1" smtClean="0">
                <a:solidFill>
                  <a:srgbClr val="002060"/>
                </a:solidFill>
                <a:latin typeface="Times New Roman" pitchFamily="18" charset="0"/>
                <a:cs typeface="Times New Roman" pitchFamily="18" charset="0"/>
              </a:rPr>
              <a:t>Paniscus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gracilipes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Thorns</a:t>
            </a:r>
            <a:r>
              <a:rPr lang="ru-RU" dirty="0" smtClean="0">
                <a:solidFill>
                  <a:srgbClr val="002060"/>
                </a:solidFill>
                <a:latin typeface="Times New Roman" pitchFamily="18" charset="0"/>
                <a:cs typeface="Times New Roman" pitchFamily="18" charset="0"/>
              </a:rPr>
              <a:t>, (сем. </a:t>
            </a:r>
            <a:r>
              <a:rPr lang="ru-RU" dirty="0" err="1" smtClean="0">
                <a:solidFill>
                  <a:srgbClr val="002060"/>
                </a:solidFill>
                <a:latin typeface="Times New Roman" pitchFamily="18" charset="0"/>
                <a:cs typeface="Times New Roman" pitchFamily="18" charset="0"/>
              </a:rPr>
              <a:t>Ichneumonidae</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отр</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Hymenoptera</a:t>
            </a:r>
            <a:r>
              <a:rPr lang="ru-RU" dirty="0" smtClean="0">
                <a:solidFill>
                  <a:srgbClr val="002060"/>
                </a:solidFill>
                <a:latin typeface="Times New Roman" pitchFamily="18" charset="0"/>
                <a:cs typeface="Times New Roman" pitchFamily="18" charset="0"/>
              </a:rPr>
              <a:t>). Эктопаразит серой зерновой и многих других видов совок (может развиваться на озимой, восклицательной, хлопковой, совке-гамме и некоторых видах пядениц). Тело наездника целиком красно-желтое, длиной 10...17 мм. Зимуют личинки в плотном черном коконе в почве. Вылет имаго происходит в начале июня. Самки заражают открыто живущих гусениц, откладывая яйца обычно сбоку на грудные сегменты и прочно прикрепляя их с помощью стебелька к телу хозяина. Личинка </a:t>
            </a:r>
            <a:r>
              <a:rPr lang="ru-RU" dirty="0" err="1" smtClean="0">
                <a:solidFill>
                  <a:srgbClr val="002060"/>
                </a:solidFill>
                <a:latin typeface="Times New Roman" pitchFamily="18" charset="0"/>
                <a:cs typeface="Times New Roman" pitchFamily="18" charset="0"/>
              </a:rPr>
              <a:t>отрождается</a:t>
            </a:r>
            <a:r>
              <a:rPr lang="ru-RU" dirty="0" smtClean="0">
                <a:solidFill>
                  <a:srgbClr val="002060"/>
                </a:solidFill>
                <a:latin typeface="Times New Roman" pitchFamily="18" charset="0"/>
                <a:cs typeface="Times New Roman" pitchFamily="18" charset="0"/>
              </a:rPr>
              <a:t> сразу же после откладки яйца. Первое поколение паразита развивается за счет подгрызающих совок и пядениц. Самки 2-го поколения заселяют гусениц 5...8-го возрастов зерновой совки. Гусеницы с личинками паразитов уходят в почву, делают колыбельку, где происходит развитие </a:t>
            </a:r>
            <a:r>
              <a:rPr lang="ru-RU" dirty="0" err="1" smtClean="0">
                <a:solidFill>
                  <a:srgbClr val="002060"/>
                </a:solidFill>
                <a:latin typeface="Times New Roman" pitchFamily="18" charset="0"/>
                <a:cs typeface="Times New Roman" pitchFamily="18" charset="0"/>
              </a:rPr>
              <a:t>нетелии</a:t>
            </a:r>
            <a:r>
              <a:rPr lang="ru-RU" dirty="0" smtClean="0">
                <a:solidFill>
                  <a:srgbClr val="002060"/>
                </a:solidFill>
                <a:latin typeface="Times New Roman" pitchFamily="18" charset="0"/>
                <a:cs typeface="Times New Roman" pitchFamily="18" charset="0"/>
              </a:rPr>
              <a:t>.</a:t>
            </a: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285728"/>
            <a:ext cx="8643998" cy="6286544"/>
          </a:xfrm>
        </p:spPr>
        <p:txBody>
          <a:bodyPr>
            <a:normAutofit fontScale="70000" lnSpcReduction="20000"/>
          </a:bodyPr>
          <a:lstStyle/>
          <a:p>
            <a:pPr marL="0" indent="342900">
              <a:lnSpc>
                <a:spcPct val="120000"/>
              </a:lnSpc>
              <a:spcBef>
                <a:spcPts val="0"/>
              </a:spcBef>
              <a:buNone/>
            </a:pPr>
            <a:r>
              <a:rPr lang="ru-RU" b="1" dirty="0" smtClean="0">
                <a:solidFill>
                  <a:srgbClr val="002060"/>
                </a:solidFill>
                <a:latin typeface="Times New Roman" pitchFamily="18" charset="0"/>
                <a:cs typeface="Times New Roman" pitchFamily="18" charset="0"/>
              </a:rPr>
              <a:t>Изомера</a:t>
            </a:r>
            <a:r>
              <a:rPr lang="ru-RU" dirty="0" smtClean="0">
                <a:solidFill>
                  <a:srgbClr val="002060"/>
                </a:solidFill>
                <a:latin typeface="Times New Roman" pitchFamily="18" charset="0"/>
                <a:cs typeface="Times New Roman" pitchFamily="18" charset="0"/>
              </a:rPr>
              <a:t> - </a:t>
            </a:r>
            <a:r>
              <a:rPr lang="ru-RU" dirty="0" err="1" smtClean="0">
                <a:solidFill>
                  <a:srgbClr val="002060"/>
                </a:solidFill>
                <a:latin typeface="Times New Roman" pitchFamily="18" charset="0"/>
                <a:cs typeface="Times New Roman" pitchFamily="18" charset="0"/>
              </a:rPr>
              <a:t>Isomera</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cinerascens</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Rd</a:t>
            </a:r>
            <a:r>
              <a:rPr lang="ru-RU" dirty="0" smtClean="0">
                <a:solidFill>
                  <a:srgbClr val="002060"/>
                </a:solidFill>
                <a:latin typeface="Times New Roman" pitchFamily="18" charset="0"/>
                <a:cs typeface="Times New Roman" pitchFamily="18" charset="0"/>
              </a:rPr>
              <a:t>. (сем. </a:t>
            </a:r>
            <a:r>
              <a:rPr lang="ru-RU" dirty="0" err="1" smtClean="0">
                <a:solidFill>
                  <a:srgbClr val="002060"/>
                </a:solidFill>
                <a:latin typeface="Times New Roman" pitchFamily="18" charset="0"/>
                <a:cs typeface="Times New Roman" pitchFamily="18" charset="0"/>
              </a:rPr>
              <a:t>Tachinidae</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отр</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Diptera</a:t>
            </a:r>
            <a:r>
              <a:rPr lang="ru-RU" dirty="0" smtClean="0">
                <a:solidFill>
                  <a:srgbClr val="002060"/>
                </a:solidFill>
                <a:latin typeface="Times New Roman" pitchFamily="18" charset="0"/>
                <a:cs typeface="Times New Roman" pitchFamily="18" charset="0"/>
              </a:rPr>
              <a:t>). Широкий </a:t>
            </a:r>
            <a:r>
              <a:rPr lang="ru-RU" dirty="0" err="1" smtClean="0">
                <a:solidFill>
                  <a:srgbClr val="002060"/>
                </a:solidFill>
                <a:latin typeface="Times New Roman" pitchFamily="18" charset="0"/>
                <a:cs typeface="Times New Roman" pitchFamily="18" charset="0"/>
              </a:rPr>
              <a:t>олигофаг</a:t>
            </a:r>
            <a:r>
              <a:rPr lang="ru-RU" dirty="0" smtClean="0">
                <a:solidFill>
                  <a:srgbClr val="002060"/>
                </a:solidFill>
                <a:latin typeface="Times New Roman" pitchFamily="18" charset="0"/>
                <a:cs typeface="Times New Roman" pitchFamily="18" charset="0"/>
              </a:rPr>
              <a:t>. Тело мухи длиной 11...12 мм, брюшко черное с широкими перевязями светло-серого налета в передней половине 3...5-го </a:t>
            </a:r>
            <a:r>
              <a:rPr lang="ru-RU" dirty="0" err="1" smtClean="0">
                <a:solidFill>
                  <a:srgbClr val="002060"/>
                </a:solidFill>
                <a:latin typeface="Times New Roman" pitchFamily="18" charset="0"/>
                <a:cs typeface="Times New Roman" pitchFamily="18" charset="0"/>
              </a:rPr>
              <a:t>тергитов</a:t>
            </a:r>
            <a:r>
              <a:rPr lang="ru-RU" dirty="0" smtClean="0">
                <a:solidFill>
                  <a:srgbClr val="002060"/>
                </a:solidFill>
                <a:latin typeface="Times New Roman" pitchFamily="18" charset="0"/>
                <a:cs typeface="Times New Roman" pitchFamily="18" charset="0"/>
              </a:rPr>
              <a:t>. Самки откладывают черные блестящие яйца в форме гречишного зерна на растения злаков. Яйца с плотным хорионом сохраняют жизнеспособность до 1,5...2 </a:t>
            </a:r>
            <a:r>
              <a:rPr lang="ru-RU" dirty="0" err="1" smtClean="0">
                <a:solidFill>
                  <a:srgbClr val="002060"/>
                </a:solidFill>
                <a:latin typeface="Times New Roman" pitchFamily="18" charset="0"/>
                <a:cs typeface="Times New Roman" pitchFamily="18" charset="0"/>
              </a:rPr>
              <a:t>мес</a:t>
            </a:r>
            <a:r>
              <a:rPr lang="ru-RU" dirty="0" smtClean="0">
                <a:solidFill>
                  <a:srgbClr val="002060"/>
                </a:solidFill>
                <a:latin typeface="Times New Roman" pitchFamily="18" charset="0"/>
                <a:cs typeface="Times New Roman" pitchFamily="18" charset="0"/>
              </a:rPr>
              <a:t> после откладки. Гусеницы заглатывают яйца во время питания. Зимуют молодые личинки, развитие которых продолжается весной в теле гусениц, а затем и в теле куколок зерновой совки. Здесь же они окукливаются, образуя </a:t>
            </a:r>
            <a:r>
              <a:rPr lang="ru-RU" dirty="0" err="1" smtClean="0">
                <a:solidFill>
                  <a:srgbClr val="002060"/>
                </a:solidFill>
                <a:latin typeface="Times New Roman" pitchFamily="18" charset="0"/>
                <a:cs typeface="Times New Roman" pitchFamily="18" charset="0"/>
              </a:rPr>
              <a:t>пупарий</a:t>
            </a:r>
            <a:r>
              <a:rPr lang="ru-RU" dirty="0" smtClean="0">
                <a:solidFill>
                  <a:srgbClr val="002060"/>
                </a:solidFill>
                <a:latin typeface="Times New Roman" pitchFamily="18" charset="0"/>
                <a:cs typeface="Times New Roman" pitchFamily="18" charset="0"/>
              </a:rPr>
              <a:t>. Изомеры вылетают во второй половине лета и нуждаются в дополнительном питании нектаром цветков. Летнее поколение мухи развивается на люцерновой, отличной, огородной совках. Зараженности </a:t>
            </a:r>
            <a:r>
              <a:rPr lang="ru-RU" dirty="0" err="1" smtClean="0">
                <a:solidFill>
                  <a:srgbClr val="002060"/>
                </a:solidFill>
                <a:latin typeface="Times New Roman" pitchFamily="18" charset="0"/>
                <a:cs typeface="Times New Roman" pitchFamily="18" charset="0"/>
              </a:rPr>
              <a:t>изомерой</a:t>
            </a:r>
            <a:r>
              <a:rPr lang="ru-RU" dirty="0" smtClean="0">
                <a:solidFill>
                  <a:srgbClr val="002060"/>
                </a:solidFill>
                <a:latin typeface="Times New Roman" pitchFamily="18" charset="0"/>
                <a:cs typeface="Times New Roman" pitchFamily="18" charset="0"/>
              </a:rPr>
              <a:t> куколок серой зерновой совки составляет 31-75 %. Для активизации паразитов гусениц серой зерновой совки рекомендуется посев нектароносной растительности, сохранение </a:t>
            </a:r>
            <a:r>
              <a:rPr lang="ru-RU" dirty="0" err="1" smtClean="0">
                <a:solidFill>
                  <a:srgbClr val="002060"/>
                </a:solidFill>
                <a:latin typeface="Times New Roman" pitchFamily="18" charset="0"/>
                <a:cs typeface="Times New Roman" pitchFamily="18" charset="0"/>
              </a:rPr>
              <a:t>целинно-залежных</a:t>
            </a:r>
            <a:r>
              <a:rPr lang="ru-RU" dirty="0" smtClean="0">
                <a:solidFill>
                  <a:srgbClr val="002060"/>
                </a:solidFill>
                <a:latin typeface="Times New Roman" pitchFamily="18" charset="0"/>
                <a:cs typeface="Times New Roman" pitchFamily="18" charset="0"/>
              </a:rPr>
              <a:t> участков, </a:t>
            </a:r>
            <a:r>
              <a:rPr lang="ru-RU" dirty="0" err="1" smtClean="0">
                <a:solidFill>
                  <a:srgbClr val="002060"/>
                </a:solidFill>
                <a:latin typeface="Times New Roman" pitchFamily="18" charset="0"/>
                <a:cs typeface="Times New Roman" pitchFamily="18" charset="0"/>
              </a:rPr>
              <a:t>биоразнообразие</a:t>
            </a:r>
            <a:r>
              <a:rPr lang="ru-RU" dirty="0" smtClean="0">
                <a:solidFill>
                  <a:srgbClr val="002060"/>
                </a:solidFill>
                <a:latin typeface="Times New Roman" pitchFamily="18" charset="0"/>
                <a:cs typeface="Times New Roman" pitchFamily="18" charset="0"/>
              </a:rPr>
              <a:t> сельскохозяйственных культур в севообороте.</a:t>
            </a:r>
            <a:endParaRPr lang="ru-RU" dirty="0">
              <a:solidFill>
                <a:srgbClr val="002060"/>
              </a:solidFill>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277</TotalTime>
  <Words>5455</Words>
  <PresentationFormat>Экран (4:3)</PresentationFormat>
  <Paragraphs>71</Paragraphs>
  <Slides>32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32</vt:i4>
      </vt:variant>
    </vt:vector>
  </HeadingPairs>
  <TitlesOfParts>
    <vt:vector size="33" baseType="lpstr">
      <vt:lpstr>Тема Office</vt:lpstr>
      <vt:lpstr>Энтомофаги вредителей злаковых и бобовых растений. </vt:lpstr>
      <vt:lpstr>Вопросы:</vt:lpstr>
      <vt:lpstr>1. Энтомофаги вредителей зерновых культур </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Энтомофаги вредителей злаковых и бобовых растений. </dc:title>
  <dc:creator>Оля</dc:creator>
  <cp:lastModifiedBy>Оля</cp:lastModifiedBy>
  <cp:revision>21</cp:revision>
  <dcterms:created xsi:type="dcterms:W3CDTF">2023-01-11T11:06:33Z</dcterms:created>
  <dcterms:modified xsi:type="dcterms:W3CDTF">2023-03-13T11:58:31Z</dcterms:modified>
</cp:coreProperties>
</file>